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7" r:id="rId6"/>
    <p:sldId id="260" r:id="rId7"/>
    <p:sldId id="259" r:id="rId8"/>
    <p:sldId id="261" r:id="rId9"/>
    <p:sldId id="262" r:id="rId10"/>
    <p:sldId id="263" r:id="rId11"/>
    <p:sldId id="258" r:id="rId12"/>
    <p:sldId id="264" r:id="rId13"/>
    <p:sldId id="267" r:id="rId14"/>
    <p:sldId id="266" r:id="rId15"/>
    <p:sldId id="265" r:id="rId16"/>
    <p:sldId id="268" r:id="rId17"/>
    <p:sldId id="269" r:id="rId18"/>
    <p:sldId id="270" r:id="rId19"/>
    <p:sldId id="271"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8DE889-F2AF-5C40-0AA8-5679E8B8277B}" v="59" dt="2021-05-10T09:35:15.8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1C1433-C3F3-456A-8902-D2DA1A5703F7}" type="datetimeFigureOut">
              <a:rPr lang="en-GB" smtClean="0"/>
              <a:t>28/09/2024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E89589-F210-4C45-BDB9-6D707912B357}" type="slidenum">
              <a:rPr lang="en-GB" smtClean="0"/>
              <a:t>‹#›</a:t>
            </a:fld>
            <a:endParaRPr lang="en-GB"/>
          </a:p>
        </p:txBody>
      </p:sp>
    </p:spTree>
    <p:extLst>
      <p:ext uri="{BB962C8B-B14F-4D97-AF65-F5344CB8AC3E}">
        <p14:creationId xmlns:p14="http://schemas.microsoft.com/office/powerpoint/2010/main" val="3273281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47705C2-51C6-431C-BDCD-8E7E7B1895BA}" type="datetimeFigureOut">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2160924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7705C2-51C6-431C-BDCD-8E7E7B1895BA}" type="datetimeFigureOut">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299063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7705C2-51C6-431C-BDCD-8E7E7B1895BA}" type="datetimeFigureOut">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2968361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7705C2-51C6-431C-BDCD-8E7E7B1895BA}" type="datetimeFigureOut">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3912708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7705C2-51C6-431C-BDCD-8E7E7B1895BA}" type="datetimeFigureOut">
              <a:rPr lang="en-GB" smtClean="0"/>
              <a:t>28/09/2024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795244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47705C2-51C6-431C-BDCD-8E7E7B1895BA}" type="datetimeFigureOut">
              <a:rPr lang="en-GB" smtClean="0"/>
              <a:t>28/09/2024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1093077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47705C2-51C6-431C-BDCD-8E7E7B1895BA}" type="datetimeFigureOut">
              <a:rPr lang="en-GB" smtClean="0"/>
              <a:t>28/09/2024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2583851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47705C2-51C6-431C-BDCD-8E7E7B1895BA}" type="datetimeFigureOut">
              <a:rPr lang="en-GB" smtClean="0"/>
              <a:t>28/09/2024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378147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705C2-51C6-431C-BDCD-8E7E7B1895BA}" type="datetimeFigureOut">
              <a:rPr lang="en-GB" smtClean="0"/>
              <a:t>28/09/2024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2706271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7705C2-51C6-431C-BDCD-8E7E7B1895BA}" type="datetimeFigureOut">
              <a:rPr lang="en-GB" smtClean="0"/>
              <a:t>28/09/2024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2353947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7705C2-51C6-431C-BDCD-8E7E7B1895BA}" type="datetimeFigureOut">
              <a:rPr lang="en-GB" smtClean="0"/>
              <a:t>28/09/2024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1AD2A6-5526-4A01-906C-53241D2E467C}" type="slidenum">
              <a:rPr lang="en-GB" smtClean="0"/>
              <a:t>‹#›</a:t>
            </a:fld>
            <a:endParaRPr lang="en-GB"/>
          </a:p>
        </p:txBody>
      </p:sp>
    </p:spTree>
    <p:extLst>
      <p:ext uri="{BB962C8B-B14F-4D97-AF65-F5344CB8AC3E}">
        <p14:creationId xmlns:p14="http://schemas.microsoft.com/office/powerpoint/2010/main" val="1772325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705C2-51C6-431C-BDCD-8E7E7B1895BA}" type="datetimeFigureOut">
              <a:rPr lang="en-GB" smtClean="0"/>
              <a:t>28/09/2024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AD2A6-5526-4A01-906C-53241D2E467C}" type="slidenum">
              <a:rPr lang="en-GB" smtClean="0"/>
              <a:t>‹#›</a:t>
            </a:fld>
            <a:endParaRPr lang="en-GB"/>
          </a:p>
        </p:txBody>
      </p:sp>
    </p:spTree>
    <p:extLst>
      <p:ext uri="{BB962C8B-B14F-4D97-AF65-F5344CB8AC3E}">
        <p14:creationId xmlns:p14="http://schemas.microsoft.com/office/powerpoint/2010/main" val="1068156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endParaRPr lang="en-GB"/>
          </a:p>
        </p:txBody>
      </p:sp>
      <p:sp>
        <p:nvSpPr>
          <p:cNvPr id="11" name="Subtitle 10"/>
          <p:cNvSpPr>
            <a:spLocks noGrp="1"/>
          </p:cNvSpPr>
          <p:nvPr>
            <p:ph type="subTitle" idx="1"/>
          </p:nvPr>
        </p:nvSpPr>
        <p:spPr/>
        <p:txBody>
          <a:bodyPr>
            <a:normAutofit/>
          </a:bodyPr>
          <a:lstStyle/>
          <a:p>
            <a:endParaRPr lang="en-GB" sz="4400" dirty="0">
              <a:solidFill>
                <a:schemeClr val="accent1">
                  <a:lumMod val="50000"/>
                </a:schemeClr>
              </a:solidFill>
            </a:endParaRPr>
          </a:p>
          <a:p>
            <a:r>
              <a:rPr lang="en-GB" sz="4400" dirty="0">
                <a:solidFill>
                  <a:schemeClr val="accent1">
                    <a:lumMod val="50000"/>
                  </a:schemeClr>
                </a:solidFill>
              </a:rPr>
              <a:t>HSM PROGRESSION MAP- MUSIC</a:t>
            </a:r>
          </a:p>
        </p:txBody>
      </p:sp>
      <p:pic>
        <p:nvPicPr>
          <p:cNvPr id="9" name="Picture 8"/>
          <p:cNvPicPr>
            <a:picLocks noChangeAspect="1"/>
          </p:cNvPicPr>
          <p:nvPr/>
        </p:nvPicPr>
        <p:blipFill>
          <a:blip r:embed="rId2"/>
          <a:stretch>
            <a:fillRect/>
          </a:stretch>
        </p:blipFill>
        <p:spPr>
          <a:xfrm>
            <a:off x="1393372" y="987425"/>
            <a:ext cx="9753600" cy="2657475"/>
          </a:xfrm>
          <a:prstGeom prst="rect">
            <a:avLst/>
          </a:prstGeom>
        </p:spPr>
      </p:pic>
    </p:spTree>
    <p:extLst>
      <p:ext uri="{BB962C8B-B14F-4D97-AF65-F5344CB8AC3E}">
        <p14:creationId xmlns:p14="http://schemas.microsoft.com/office/powerpoint/2010/main" val="531560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90648464"/>
              </p:ext>
            </p:extLst>
          </p:nvPr>
        </p:nvGraphicFramePr>
        <p:xfrm>
          <a:off x="1088574" y="310363"/>
          <a:ext cx="9718765" cy="6187440"/>
        </p:xfrm>
        <a:graphic>
          <a:graphicData uri="http://schemas.openxmlformats.org/drawingml/2006/table">
            <a:tbl>
              <a:tblPr firstRow="1" bandRow="1">
                <a:tableStyleId>{5C22544A-7EE6-4342-B048-85BDC9FD1C3A}</a:tableStyleId>
              </a:tblPr>
              <a:tblGrid>
                <a:gridCol w="1436912">
                  <a:extLst>
                    <a:ext uri="{9D8B030D-6E8A-4147-A177-3AD203B41FA5}">
                      <a16:colId xmlns:a16="http://schemas.microsoft.com/office/drawing/2014/main" val="693986984"/>
                    </a:ext>
                  </a:extLst>
                </a:gridCol>
                <a:gridCol w="2450594">
                  <a:extLst>
                    <a:ext uri="{9D8B030D-6E8A-4147-A177-3AD203B41FA5}">
                      <a16:colId xmlns:a16="http://schemas.microsoft.com/office/drawing/2014/main" val="4217477719"/>
                    </a:ext>
                  </a:extLst>
                </a:gridCol>
                <a:gridCol w="1943753">
                  <a:extLst>
                    <a:ext uri="{9D8B030D-6E8A-4147-A177-3AD203B41FA5}">
                      <a16:colId xmlns:a16="http://schemas.microsoft.com/office/drawing/2014/main" val="977284685"/>
                    </a:ext>
                  </a:extLst>
                </a:gridCol>
                <a:gridCol w="1943753">
                  <a:extLst>
                    <a:ext uri="{9D8B030D-6E8A-4147-A177-3AD203B41FA5}">
                      <a16:colId xmlns:a16="http://schemas.microsoft.com/office/drawing/2014/main" val="258492071"/>
                    </a:ext>
                  </a:extLst>
                </a:gridCol>
                <a:gridCol w="1943753">
                  <a:extLst>
                    <a:ext uri="{9D8B030D-6E8A-4147-A177-3AD203B41FA5}">
                      <a16:colId xmlns:a16="http://schemas.microsoft.com/office/drawing/2014/main" val="2245908417"/>
                    </a:ext>
                  </a:extLst>
                </a:gridCol>
              </a:tblGrid>
              <a:tr h="370840">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t>INTENDED LISTENING LIST</a:t>
                      </a:r>
                    </a:p>
                    <a:p>
                      <a:pPr marL="0" marR="0" indent="0" algn="ctr" defTabSz="914400" rtl="0" eaLnBrk="1" fontAlgn="auto" latinLnBrk="0" hangingPunct="1">
                        <a:lnSpc>
                          <a:spcPct val="100000"/>
                        </a:lnSpc>
                        <a:spcBef>
                          <a:spcPts val="0"/>
                        </a:spcBef>
                        <a:spcAft>
                          <a:spcPts val="0"/>
                        </a:spcAft>
                        <a:buClrTx/>
                        <a:buSzTx/>
                        <a:buFontTx/>
                        <a:buNone/>
                        <a:tabLst/>
                        <a:defRPr/>
                      </a:pPr>
                      <a:r>
                        <a:rPr lang="en-GB" dirty="0"/>
                        <a:t>(OE = Optional extra </a:t>
                      </a:r>
                      <a:r>
                        <a:rPr lang="en-GB" dirty="0" err="1"/>
                        <a:t>sugested</a:t>
                      </a:r>
                      <a:r>
                        <a:rPr lang="en-GB" dirty="0"/>
                        <a:t> listening</a:t>
                      </a:r>
                      <a:r>
                        <a:rPr lang="en-GB" baseline="0" dirty="0"/>
                        <a:t> idea)</a:t>
                      </a:r>
                      <a:endParaRPr lang="en-GB" dirty="0"/>
                    </a:p>
                  </a:txBody>
                  <a:tcPr/>
                </a:tc>
                <a:tc hMerge="1">
                  <a:txBody>
                    <a:bodyPr/>
                    <a:lstStyle/>
                    <a:p>
                      <a:pPr algn="ct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437722123"/>
                  </a:ext>
                </a:extLst>
              </a:tr>
              <a:tr h="370840">
                <a:tc>
                  <a:txBody>
                    <a:bodyPr/>
                    <a:lstStyle/>
                    <a:p>
                      <a:pPr algn="ctr"/>
                      <a:r>
                        <a:rPr lang="en-GB" dirty="0"/>
                        <a:t>ERA</a:t>
                      </a:r>
                    </a:p>
                    <a:p>
                      <a:pPr algn="ctr"/>
                      <a:r>
                        <a:rPr lang="en-GB" sz="800" dirty="0"/>
                        <a:t>(HI = Historically Important)</a:t>
                      </a:r>
                    </a:p>
                  </a:txBody>
                  <a:tcPr/>
                </a:tc>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tc>
                  <a:txBody>
                    <a:bodyPr/>
                    <a:lstStyle/>
                    <a:p>
                      <a:pPr algn="ctr"/>
                      <a:r>
                        <a:rPr lang="en-GB" dirty="0"/>
                        <a:t>OTHER</a:t>
                      </a:r>
                    </a:p>
                  </a:txBody>
                  <a:tcPr/>
                </a:tc>
                <a:extLst>
                  <a:ext uri="{0D108BD9-81ED-4DB2-BD59-A6C34878D82A}">
                    <a16:rowId xmlns:a16="http://schemas.microsoft.com/office/drawing/2014/main" val="3568110154"/>
                  </a:ext>
                </a:extLst>
              </a:tr>
              <a:tr h="422971">
                <a:tc>
                  <a:txBody>
                    <a:bodyPr/>
                    <a:lstStyle/>
                    <a:p>
                      <a:r>
                        <a:rPr lang="en-GB" sz="1400" dirty="0"/>
                        <a:t>20</a:t>
                      </a:r>
                      <a:r>
                        <a:rPr lang="en-GB" sz="1400" baseline="30000" dirty="0"/>
                        <a:t>th</a:t>
                      </a:r>
                      <a:r>
                        <a:rPr lang="en-GB" sz="1400" dirty="0"/>
                        <a:t> Cent.</a:t>
                      </a:r>
                    </a:p>
                  </a:txBody>
                  <a:tcPr>
                    <a:solidFill>
                      <a:schemeClr val="bg2"/>
                    </a:solidFill>
                  </a:tcPr>
                </a:tc>
                <a:tc>
                  <a:txBody>
                    <a:bodyPr/>
                    <a:lstStyle/>
                    <a:p>
                      <a:r>
                        <a:rPr lang="en-GB" sz="1400" b="0" dirty="0"/>
                        <a:t>Theme from Narnia – Marisa Robles</a:t>
                      </a:r>
                    </a:p>
                    <a:p>
                      <a:endParaRPr lang="en-GB" sz="1400" b="0" dirty="0"/>
                    </a:p>
                    <a:p>
                      <a:r>
                        <a:rPr lang="en-GB" sz="1400" b="0" dirty="0"/>
                        <a:t>Barn Snail Dance – Ian Pace</a:t>
                      </a:r>
                    </a:p>
                    <a:p>
                      <a:endParaRPr lang="en-GB" sz="1400" b="0" dirty="0"/>
                    </a:p>
                    <a:p>
                      <a:r>
                        <a:rPr lang="en-GB" sz="1400" b="0" dirty="0"/>
                        <a:t>Centipede Boogie – Chet Atkins</a:t>
                      </a:r>
                    </a:p>
                  </a:txBody>
                  <a:tcPr>
                    <a:solidFill>
                      <a:schemeClr val="bg2"/>
                    </a:solidFill>
                  </a:tcPr>
                </a:tc>
                <a:tc>
                  <a:txBody>
                    <a:bodyPr/>
                    <a:lstStyle/>
                    <a:p>
                      <a:r>
                        <a:rPr lang="en-GB" sz="1400" b="0" dirty="0"/>
                        <a:t>Holst (HI)</a:t>
                      </a:r>
                      <a:r>
                        <a:rPr lang="en-GB" sz="1400" b="0" baseline="0" dirty="0"/>
                        <a:t> – Planets/Mars</a:t>
                      </a:r>
                    </a:p>
                    <a:p>
                      <a:endParaRPr lang="en-GB" sz="1400" b="0" baseline="0" dirty="0"/>
                    </a:p>
                    <a:p>
                      <a:r>
                        <a:rPr lang="en-GB" sz="1400" b="0" baseline="0" dirty="0"/>
                        <a:t>Prokofiev (HI) – Peter and the Wolf</a:t>
                      </a:r>
                    </a:p>
                    <a:p>
                      <a:endParaRPr lang="en-GB" sz="1400" b="0" baseline="0" dirty="0"/>
                    </a:p>
                    <a:p>
                      <a:r>
                        <a:rPr lang="en-GB" sz="1400" b="0" baseline="0" dirty="0"/>
                        <a:t>Copland (HI) – Hoe Down</a:t>
                      </a:r>
                      <a:endParaRPr lang="en-GB" sz="1400" b="0" dirty="0"/>
                    </a:p>
                  </a:txBody>
                  <a:tcPr>
                    <a:solidFill>
                      <a:schemeClr val="bg2"/>
                    </a:solidFill>
                  </a:tcPr>
                </a:tc>
                <a:tc>
                  <a:txBody>
                    <a:bodyPr/>
                    <a:lstStyle/>
                    <a:p>
                      <a:r>
                        <a:rPr lang="en-GB" sz="1400" b="0" dirty="0"/>
                        <a:t>Florence Price (HI) – Symphony 1 (West African Rhythms)</a:t>
                      </a:r>
                    </a:p>
                    <a:p>
                      <a:endParaRPr lang="en-GB" sz="1400" b="0" dirty="0"/>
                    </a:p>
                    <a:p>
                      <a:endParaRPr lang="en-GB" sz="1400" b="0" dirty="0"/>
                    </a:p>
                  </a:txBody>
                  <a:tcPr>
                    <a:solidFill>
                      <a:schemeClr val="bg2"/>
                    </a:solidFill>
                  </a:tcPr>
                </a:tc>
                <a:tc>
                  <a:txBody>
                    <a:bodyPr/>
                    <a:lstStyle/>
                    <a:p>
                      <a:r>
                        <a:rPr lang="en-GB" sz="1400" b="0" dirty="0"/>
                        <a:t>20</a:t>
                      </a:r>
                      <a:r>
                        <a:rPr lang="en-GB" sz="1400" b="0" baseline="30000" dirty="0"/>
                        <a:t>th</a:t>
                      </a:r>
                      <a:r>
                        <a:rPr lang="en-GB" sz="1400" b="0" dirty="0"/>
                        <a:t> Century Worship music/songs (Collective Worship)</a:t>
                      </a:r>
                    </a:p>
                    <a:p>
                      <a:endParaRPr lang="en-GB" sz="1400" b="0" dirty="0"/>
                    </a:p>
                  </a:txBody>
                  <a:tcPr/>
                </a:tc>
                <a:extLst>
                  <a:ext uri="{0D108BD9-81ED-4DB2-BD59-A6C34878D82A}">
                    <a16:rowId xmlns:a16="http://schemas.microsoft.com/office/drawing/2014/main" val="1539614627"/>
                  </a:ext>
                </a:extLst>
              </a:tr>
              <a:tr h="1315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21</a:t>
                      </a:r>
                      <a:r>
                        <a:rPr lang="en-GB" sz="1400" baseline="30000" dirty="0"/>
                        <a:t>st</a:t>
                      </a:r>
                      <a:r>
                        <a:rPr lang="en-GB" sz="1400" dirty="0"/>
                        <a:t> Cent.</a:t>
                      </a: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dirty="0"/>
                        <a:t>Eric Whitacre – Sleep</a:t>
                      </a:r>
                    </a:p>
                    <a:p>
                      <a:endParaRPr lang="en-GB" sz="1400" b="0" dirty="0"/>
                    </a:p>
                  </a:txBody>
                  <a:tcPr>
                    <a:solidFill>
                      <a:schemeClr val="bg2"/>
                    </a:solidFill>
                  </a:tcPr>
                </a:tc>
                <a:tc>
                  <a:txBody>
                    <a:bodyPr/>
                    <a:lstStyle/>
                    <a:p>
                      <a:endParaRPr lang="en-GB" sz="1400" b="0" dirty="0"/>
                    </a:p>
                    <a:p>
                      <a:r>
                        <a:rPr lang="en-GB" sz="1400" b="0" dirty="0"/>
                        <a:t>John Rutter - Fancies</a:t>
                      </a:r>
                    </a:p>
                  </a:txBody>
                  <a:tcPr>
                    <a:solidFill>
                      <a:schemeClr val="bg2"/>
                    </a:solidFill>
                  </a:tcPr>
                </a:tc>
                <a:tc>
                  <a:txBody>
                    <a:bodyPr/>
                    <a:lstStyle/>
                    <a:p>
                      <a:r>
                        <a:rPr lang="en-GB" sz="1400" b="0" dirty="0"/>
                        <a:t>John Adams – Short Ride in a Fast</a:t>
                      </a:r>
                      <a:r>
                        <a:rPr lang="en-GB" sz="1400" b="0" baseline="0" dirty="0"/>
                        <a:t> Machine</a:t>
                      </a:r>
                    </a:p>
                    <a:p>
                      <a:endParaRPr lang="en-GB" sz="1400" b="0" baseline="0" dirty="0"/>
                    </a:p>
                    <a:p>
                      <a:r>
                        <a:rPr lang="en-GB" sz="1400" b="0" baseline="0" dirty="0"/>
                        <a:t>(OE Anna Clyde – Night Ferry (Coleridge, Rime of the Ancient Mariner))</a:t>
                      </a:r>
                      <a:endParaRPr lang="en-GB" sz="1400" b="0" dirty="0"/>
                    </a:p>
                  </a:txBody>
                  <a:tcPr>
                    <a:solidFill>
                      <a:schemeClr val="bg2"/>
                    </a:solidFill>
                  </a:tcPr>
                </a:tc>
                <a:tc>
                  <a:txBody>
                    <a:bodyPr/>
                    <a:lstStyle/>
                    <a:p>
                      <a:r>
                        <a:rPr lang="en-GB" sz="1400" b="0" dirty="0"/>
                        <a:t>21</a:t>
                      </a:r>
                      <a:r>
                        <a:rPr lang="en-GB" sz="1400" b="0" baseline="30000" dirty="0"/>
                        <a:t>st</a:t>
                      </a:r>
                      <a:r>
                        <a:rPr lang="en-GB" sz="1400" b="0" dirty="0"/>
                        <a:t> Century Worship Music/songs (Collective Worship)</a:t>
                      </a:r>
                    </a:p>
                  </a:txBody>
                  <a:tcPr/>
                </a:tc>
                <a:extLst>
                  <a:ext uri="{0D108BD9-81ED-4DB2-BD59-A6C34878D82A}">
                    <a16:rowId xmlns:a16="http://schemas.microsoft.com/office/drawing/2014/main" val="2115389076"/>
                  </a:ext>
                </a:extLst>
              </a:tr>
              <a:tr h="1158240">
                <a:tc>
                  <a:txBody>
                    <a:bodyPr/>
                    <a:lstStyle/>
                    <a:p>
                      <a:r>
                        <a:rPr lang="en-GB" sz="1400" dirty="0"/>
                        <a:t>Film/TV</a:t>
                      </a: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Sherman – Jungle Book,</a:t>
                      </a:r>
                      <a:r>
                        <a:rPr lang="en-GB" sz="1400" baseline="0" dirty="0"/>
                        <a:t> Colonel </a:t>
                      </a:r>
                      <a:r>
                        <a:rPr lang="en-GB" sz="1400" baseline="0" dirty="0" err="1"/>
                        <a:t>Haithi</a:t>
                      </a:r>
                      <a:r>
                        <a:rPr lang="en-GB" sz="1400" baseline="0" dirty="0"/>
                        <a:t> Elephant March</a:t>
                      </a:r>
                      <a:endParaRPr lang="en-GB" sz="1400" dirty="0"/>
                    </a:p>
                    <a:p>
                      <a:endParaRPr lang="en-GB" sz="1400" dirty="0"/>
                    </a:p>
                  </a:txBody>
                  <a:tcPr>
                    <a:solidFill>
                      <a:schemeClr val="bg2"/>
                    </a:solidFill>
                  </a:tcPr>
                </a:tc>
                <a:tc>
                  <a:txBody>
                    <a:bodyPr/>
                    <a:lstStyle/>
                    <a:p>
                      <a:endParaRPr lang="en-GB" sz="1400" dirty="0"/>
                    </a:p>
                  </a:txBody>
                  <a:tcPr>
                    <a:solidFill>
                      <a:schemeClr val="bg2"/>
                    </a:solidFill>
                  </a:tcPr>
                </a:tc>
                <a:tc>
                  <a:txBody>
                    <a:bodyPr/>
                    <a:lstStyle/>
                    <a:p>
                      <a:r>
                        <a:rPr lang="en-GB" sz="1400" dirty="0"/>
                        <a:t>(OE John Williams –</a:t>
                      </a:r>
                      <a:r>
                        <a:rPr lang="en-GB" sz="1400" baseline="0" dirty="0"/>
                        <a:t> Star Wars)</a:t>
                      </a:r>
                    </a:p>
                    <a:p>
                      <a:endParaRPr lang="en-GB" sz="1400" baseline="0" dirty="0"/>
                    </a:p>
                    <a:p>
                      <a:r>
                        <a:rPr lang="en-GB" sz="1400" baseline="0" dirty="0"/>
                        <a:t>Delia Derbyshire – Dr Who (original)</a:t>
                      </a:r>
                      <a:endParaRPr lang="en-GB" sz="1400" dirty="0"/>
                    </a:p>
                  </a:txBody>
                  <a:tcPr>
                    <a:solidFill>
                      <a:schemeClr val="bg2"/>
                    </a:solidFill>
                  </a:tcPr>
                </a:tc>
                <a:tc>
                  <a:txBody>
                    <a:bodyPr/>
                    <a:lstStyle/>
                    <a:p>
                      <a:endParaRPr lang="en-GB" sz="1400" dirty="0"/>
                    </a:p>
                  </a:txBody>
                  <a:tcPr/>
                </a:tc>
                <a:extLst>
                  <a:ext uri="{0D108BD9-81ED-4DB2-BD59-A6C34878D82A}">
                    <a16:rowId xmlns:a16="http://schemas.microsoft.com/office/drawing/2014/main" val="1381543998"/>
                  </a:ext>
                </a:extLst>
              </a:tr>
              <a:tr h="687857">
                <a:tc>
                  <a:txBody>
                    <a:bodyPr/>
                    <a:lstStyle/>
                    <a:p>
                      <a:r>
                        <a:rPr lang="en-GB" sz="1400" dirty="0"/>
                        <a:t>Folk</a:t>
                      </a:r>
                    </a:p>
                  </a:txBody>
                  <a:tcPr>
                    <a:solidFill>
                      <a:schemeClr val="bg2"/>
                    </a:solidFill>
                  </a:tcPr>
                </a:tc>
                <a:tc>
                  <a:txBody>
                    <a:bodyPr/>
                    <a:lstStyle/>
                    <a:p>
                      <a:endParaRPr lang="en-GB" sz="1400" dirty="0"/>
                    </a:p>
                  </a:txBody>
                  <a:tcPr>
                    <a:solidFill>
                      <a:schemeClr val="bg2"/>
                    </a:solidFill>
                  </a:tcPr>
                </a:tc>
                <a:tc>
                  <a:txBody>
                    <a:bodyPr/>
                    <a:lstStyle/>
                    <a:p>
                      <a:endParaRPr lang="en-GB" sz="1400" dirty="0"/>
                    </a:p>
                  </a:txBody>
                  <a:tcPr>
                    <a:solidFill>
                      <a:schemeClr val="bg2"/>
                    </a:solidFill>
                  </a:tcPr>
                </a:tc>
                <a:tc>
                  <a:txBody>
                    <a:bodyPr/>
                    <a:lstStyle/>
                    <a:p>
                      <a:r>
                        <a:rPr lang="en-GB" sz="1400" dirty="0"/>
                        <a:t>Yr2 Maypole Dancing – live English Folk music</a:t>
                      </a:r>
                    </a:p>
                  </a:txBody>
                  <a:tcPr>
                    <a:solidFill>
                      <a:schemeClr val="bg2"/>
                    </a:solidFill>
                  </a:tcPr>
                </a:tc>
                <a:tc>
                  <a:txBody>
                    <a:bodyPr/>
                    <a:lstStyle/>
                    <a:p>
                      <a:r>
                        <a:rPr lang="en-GB" sz="1400" dirty="0"/>
                        <a:t>Nathan Evans – </a:t>
                      </a:r>
                      <a:r>
                        <a:rPr lang="en-GB" sz="1400" dirty="0" err="1"/>
                        <a:t>Wellerman</a:t>
                      </a:r>
                      <a:r>
                        <a:rPr lang="en-GB" sz="1400" dirty="0"/>
                        <a:t> (Wake n Shake)</a:t>
                      </a:r>
                    </a:p>
                  </a:txBody>
                  <a:tcPr/>
                </a:tc>
                <a:extLst>
                  <a:ext uri="{0D108BD9-81ED-4DB2-BD59-A6C34878D82A}">
                    <a16:rowId xmlns:a16="http://schemas.microsoft.com/office/drawing/2014/main" val="1006560929"/>
                  </a:ext>
                </a:extLst>
              </a:tr>
            </a:tbl>
          </a:graphicData>
        </a:graphic>
      </p:graphicFrame>
    </p:spTree>
    <p:extLst>
      <p:ext uri="{BB962C8B-B14F-4D97-AF65-F5344CB8AC3E}">
        <p14:creationId xmlns:p14="http://schemas.microsoft.com/office/powerpoint/2010/main" val="2690569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66006696"/>
              </p:ext>
            </p:extLst>
          </p:nvPr>
        </p:nvGraphicFramePr>
        <p:xfrm>
          <a:off x="1114700" y="229690"/>
          <a:ext cx="9718765" cy="6540563"/>
        </p:xfrm>
        <a:graphic>
          <a:graphicData uri="http://schemas.openxmlformats.org/drawingml/2006/table">
            <a:tbl>
              <a:tblPr firstRow="1" bandRow="1">
                <a:tableStyleId>{5C22544A-7EE6-4342-B048-85BDC9FD1C3A}</a:tableStyleId>
              </a:tblPr>
              <a:tblGrid>
                <a:gridCol w="1436912">
                  <a:extLst>
                    <a:ext uri="{9D8B030D-6E8A-4147-A177-3AD203B41FA5}">
                      <a16:colId xmlns:a16="http://schemas.microsoft.com/office/drawing/2014/main" val="693986984"/>
                    </a:ext>
                  </a:extLst>
                </a:gridCol>
                <a:gridCol w="2450594">
                  <a:extLst>
                    <a:ext uri="{9D8B030D-6E8A-4147-A177-3AD203B41FA5}">
                      <a16:colId xmlns:a16="http://schemas.microsoft.com/office/drawing/2014/main" val="4217477719"/>
                    </a:ext>
                  </a:extLst>
                </a:gridCol>
                <a:gridCol w="1943753">
                  <a:extLst>
                    <a:ext uri="{9D8B030D-6E8A-4147-A177-3AD203B41FA5}">
                      <a16:colId xmlns:a16="http://schemas.microsoft.com/office/drawing/2014/main" val="977284685"/>
                    </a:ext>
                  </a:extLst>
                </a:gridCol>
                <a:gridCol w="1943753">
                  <a:extLst>
                    <a:ext uri="{9D8B030D-6E8A-4147-A177-3AD203B41FA5}">
                      <a16:colId xmlns:a16="http://schemas.microsoft.com/office/drawing/2014/main" val="258492071"/>
                    </a:ext>
                  </a:extLst>
                </a:gridCol>
                <a:gridCol w="1943753">
                  <a:extLst>
                    <a:ext uri="{9D8B030D-6E8A-4147-A177-3AD203B41FA5}">
                      <a16:colId xmlns:a16="http://schemas.microsoft.com/office/drawing/2014/main" val="2245908417"/>
                    </a:ext>
                  </a:extLst>
                </a:gridCol>
              </a:tblGrid>
              <a:tr h="503691">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a:t>INTENDED LISTENING LIST – Popular</a:t>
                      </a:r>
                    </a:p>
                    <a:p>
                      <a:pPr marL="0" marR="0" indent="0" algn="ctr" defTabSz="914400" rtl="0" eaLnBrk="1" fontAlgn="auto" latinLnBrk="0" hangingPunct="1">
                        <a:lnSpc>
                          <a:spcPct val="100000"/>
                        </a:lnSpc>
                        <a:spcBef>
                          <a:spcPts val="0"/>
                        </a:spcBef>
                        <a:spcAft>
                          <a:spcPts val="0"/>
                        </a:spcAft>
                        <a:buClrTx/>
                        <a:buSzTx/>
                        <a:buFontTx/>
                        <a:buNone/>
                        <a:tabLst/>
                        <a:defRPr/>
                      </a:pPr>
                      <a:r>
                        <a:rPr lang="en-GB" dirty="0"/>
                        <a:t>(OE = Optional extra suggested listening</a:t>
                      </a:r>
                      <a:r>
                        <a:rPr lang="en-GB" baseline="0" dirty="0"/>
                        <a:t> idea)</a:t>
                      </a:r>
                      <a:endParaRPr lang="en-GB" dirty="0"/>
                    </a:p>
                  </a:txBody>
                  <a:tcPr/>
                </a:tc>
                <a:tc hMerge="1">
                  <a:txBody>
                    <a:bodyPr/>
                    <a:lstStyle/>
                    <a:p>
                      <a:pPr algn="ct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437722123"/>
                  </a:ext>
                </a:extLst>
              </a:tr>
              <a:tr h="467191">
                <a:tc>
                  <a:txBody>
                    <a:bodyPr/>
                    <a:lstStyle/>
                    <a:p>
                      <a:pPr algn="ctr"/>
                      <a:r>
                        <a:rPr lang="en-GB" dirty="0"/>
                        <a:t>ERA</a:t>
                      </a:r>
                    </a:p>
                    <a:p>
                      <a:pPr algn="ctr"/>
                      <a:r>
                        <a:rPr lang="en-GB" sz="800" dirty="0"/>
                        <a:t>(HI = Historically Important)</a:t>
                      </a:r>
                    </a:p>
                  </a:txBody>
                  <a:tcPr/>
                </a:tc>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tc>
                  <a:txBody>
                    <a:bodyPr/>
                    <a:lstStyle/>
                    <a:p>
                      <a:pPr algn="ctr"/>
                      <a:r>
                        <a:rPr lang="en-GB" dirty="0"/>
                        <a:t>OTHER</a:t>
                      </a:r>
                    </a:p>
                  </a:txBody>
                  <a:tcPr/>
                </a:tc>
                <a:extLst>
                  <a:ext uri="{0D108BD9-81ED-4DB2-BD59-A6C34878D82A}">
                    <a16:rowId xmlns:a16="http://schemas.microsoft.com/office/drawing/2014/main" val="3568110154"/>
                  </a:ext>
                </a:extLst>
              </a:tr>
              <a:tr h="1313976">
                <a:tc>
                  <a:txBody>
                    <a:bodyPr/>
                    <a:lstStyle/>
                    <a:p>
                      <a:r>
                        <a:rPr lang="en-GB" dirty="0"/>
                        <a:t>Rock n Roll</a:t>
                      </a:r>
                    </a:p>
                    <a:p>
                      <a:endParaRPr lang="en-GB" dirty="0"/>
                    </a:p>
                  </a:txBody>
                  <a:tcPr/>
                </a:tc>
                <a:tc>
                  <a:txBody>
                    <a:bodyPr/>
                    <a:lstStyle/>
                    <a:p>
                      <a:endParaRPr lang="en-GB" sz="1400" dirty="0"/>
                    </a:p>
                  </a:txBody>
                  <a:tcPr/>
                </a:tc>
                <a:tc>
                  <a:txBody>
                    <a:bodyPr/>
                    <a:lstStyle/>
                    <a:p>
                      <a:r>
                        <a:rPr lang="en-GB" sz="1400" dirty="0"/>
                        <a:t>Elvis Presley –</a:t>
                      </a:r>
                      <a:r>
                        <a:rPr lang="en-GB" sz="1400" baseline="0" dirty="0"/>
                        <a:t> Hound Dog</a:t>
                      </a:r>
                      <a:endParaRPr lang="en-GB" sz="1400" dirty="0"/>
                    </a:p>
                  </a:txBody>
                  <a:tcPr/>
                </a:tc>
                <a:tc>
                  <a:txBody>
                    <a:bodyPr/>
                    <a:lstStyle/>
                    <a:p>
                      <a:endParaRPr lang="en-GB" sz="1400" dirty="0"/>
                    </a:p>
                  </a:txBody>
                  <a:tcPr/>
                </a:tc>
                <a:tc>
                  <a:txBody>
                    <a:bodyPr/>
                    <a:lstStyle/>
                    <a:p>
                      <a:r>
                        <a:rPr lang="en-GB" sz="1400" dirty="0" err="1"/>
                        <a:t>Shakin</a:t>
                      </a:r>
                      <a:r>
                        <a:rPr lang="en-GB" sz="1400" dirty="0"/>
                        <a:t>’ Stevens – Merry Christmas and Green Door(Wake n Shake)</a:t>
                      </a:r>
                    </a:p>
                    <a:p>
                      <a:endParaRPr lang="en-GB" sz="1400" dirty="0"/>
                    </a:p>
                    <a:p>
                      <a:r>
                        <a:rPr lang="en-GB" sz="1400" dirty="0"/>
                        <a:t>Tina Turner – Proud Mary (Wake n Shake)</a:t>
                      </a:r>
                    </a:p>
                  </a:txBody>
                  <a:tcPr/>
                </a:tc>
                <a:extLst>
                  <a:ext uri="{0D108BD9-81ED-4DB2-BD59-A6C34878D82A}">
                    <a16:rowId xmlns:a16="http://schemas.microsoft.com/office/drawing/2014/main" val="1539614627"/>
                  </a:ext>
                </a:extLst>
              </a:tr>
              <a:tr h="595475">
                <a:tc>
                  <a:txBody>
                    <a:bodyPr/>
                    <a:lstStyle/>
                    <a:p>
                      <a:r>
                        <a:rPr lang="en-GB" dirty="0"/>
                        <a:t>Classic Rock</a:t>
                      </a:r>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r>
                        <a:rPr lang="en-GB" sz="1400" dirty="0"/>
                        <a:t>Queen – Crazy Little thing called love</a:t>
                      </a:r>
                    </a:p>
                  </a:txBody>
                  <a:tcPr/>
                </a:tc>
                <a:extLst>
                  <a:ext uri="{0D108BD9-81ED-4DB2-BD59-A6C34878D82A}">
                    <a16:rowId xmlns:a16="http://schemas.microsoft.com/office/drawing/2014/main" val="1107708307"/>
                  </a:ext>
                </a:extLst>
              </a:tr>
              <a:tr h="7007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Blues</a:t>
                      </a:r>
                    </a:p>
                    <a:p>
                      <a:endParaRPr lang="en-GB" dirty="0"/>
                    </a:p>
                  </a:txBody>
                  <a:tcPr/>
                </a:tc>
                <a:tc>
                  <a:txBody>
                    <a:bodyPr/>
                    <a:lstStyle/>
                    <a:p>
                      <a:endParaRPr lang="en-GB" sz="1400" dirty="0"/>
                    </a:p>
                  </a:txBody>
                  <a:tcPr/>
                </a:tc>
                <a:tc>
                  <a:txBody>
                    <a:bodyPr/>
                    <a:lstStyle/>
                    <a:p>
                      <a:r>
                        <a:rPr lang="en-GB" sz="1400" dirty="0"/>
                        <a:t>BB King/</a:t>
                      </a:r>
                      <a:r>
                        <a:rPr lang="en-GB" sz="1400" baseline="0" dirty="0"/>
                        <a:t> Sandra Boynton – One Shoe Blues</a:t>
                      </a:r>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215884306"/>
                  </a:ext>
                </a:extLst>
              </a:tr>
              <a:tr h="613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Jazz</a:t>
                      </a:r>
                    </a:p>
                    <a:p>
                      <a:endParaRPr lang="en-GB" dirty="0"/>
                    </a:p>
                  </a:txBody>
                  <a:tcPr/>
                </a:tc>
                <a:tc>
                  <a:txBody>
                    <a:bodyPr/>
                    <a:lstStyle/>
                    <a:p>
                      <a:endParaRPr lang="en-GB" sz="1400" dirty="0"/>
                    </a:p>
                  </a:txBody>
                  <a:tcPr/>
                </a:tc>
                <a:tc>
                  <a:txBody>
                    <a:bodyPr/>
                    <a:lstStyle/>
                    <a:p>
                      <a:endParaRPr lang="en-GB" sz="1400" dirty="0"/>
                    </a:p>
                  </a:txBody>
                  <a:tcPr/>
                </a:tc>
                <a:tc>
                  <a:txBody>
                    <a:bodyPr/>
                    <a:lstStyle/>
                    <a:p>
                      <a:r>
                        <a:rPr lang="en-GB" sz="1400" dirty="0"/>
                        <a:t>Duke Ellington – Take the A Train</a:t>
                      </a:r>
                    </a:p>
                  </a:txBody>
                  <a:tcPr/>
                </a:tc>
                <a:tc>
                  <a:txBody>
                    <a:bodyPr/>
                    <a:lstStyle/>
                    <a:p>
                      <a:endParaRPr lang="en-GB" sz="1400" dirty="0"/>
                    </a:p>
                  </a:txBody>
                  <a:tcPr/>
                </a:tc>
                <a:extLst>
                  <a:ext uri="{0D108BD9-81ED-4DB2-BD59-A6C34878D82A}">
                    <a16:rowId xmlns:a16="http://schemas.microsoft.com/office/drawing/2014/main" val="2559724808"/>
                  </a:ext>
                </a:extLst>
              </a:tr>
              <a:tr h="613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Art Pop/Pop</a:t>
                      </a:r>
                    </a:p>
                    <a:p>
                      <a:endParaRPr lang="en-GB" dirty="0"/>
                    </a:p>
                  </a:txBody>
                  <a:tcPr/>
                </a:tc>
                <a:tc>
                  <a:txBody>
                    <a:bodyPr/>
                    <a:lstStyle/>
                    <a:p>
                      <a:r>
                        <a:rPr lang="en-GB" sz="1400" dirty="0"/>
                        <a:t>Bacharach - Raindrops keep falling on my head</a:t>
                      </a:r>
                    </a:p>
                  </a:txBody>
                  <a:tcPr/>
                </a:tc>
                <a:tc>
                  <a:txBody>
                    <a:bodyPr/>
                    <a:lstStyle/>
                    <a:p>
                      <a:endParaRPr lang="en-GB" sz="1400" dirty="0"/>
                    </a:p>
                  </a:txBody>
                  <a:tcPr/>
                </a:tc>
                <a:tc>
                  <a:txBody>
                    <a:bodyPr/>
                    <a:lstStyle/>
                    <a:p>
                      <a:r>
                        <a:rPr lang="en-GB" sz="1400" dirty="0"/>
                        <a:t>(OE Kate Bush – Wild Man)</a:t>
                      </a:r>
                    </a:p>
                  </a:txBody>
                  <a:tcPr/>
                </a:tc>
                <a:tc>
                  <a:txBody>
                    <a:bodyPr/>
                    <a:lstStyle/>
                    <a:p>
                      <a:endParaRPr lang="en-GB" sz="1400" dirty="0"/>
                    </a:p>
                  </a:txBody>
                  <a:tcPr/>
                </a:tc>
                <a:extLst>
                  <a:ext uri="{0D108BD9-81ED-4DB2-BD59-A6C34878D82A}">
                    <a16:rowId xmlns:a16="http://schemas.microsoft.com/office/drawing/2014/main" val="681542778"/>
                  </a:ext>
                </a:extLst>
              </a:tr>
              <a:tr h="613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Disco</a:t>
                      </a:r>
                    </a:p>
                    <a:p>
                      <a:endParaRPr lang="en-GB" dirty="0"/>
                    </a:p>
                  </a:txBody>
                  <a:tcPr/>
                </a:tc>
                <a:tc>
                  <a:txBody>
                    <a:bodyPr/>
                    <a:lstStyle/>
                    <a:p>
                      <a:endParaRPr lang="en-GB" sz="1400" dirty="0"/>
                    </a:p>
                  </a:txBody>
                  <a:tcPr/>
                </a:tc>
                <a:tc>
                  <a:txBody>
                    <a:bodyPr/>
                    <a:lstStyle/>
                    <a:p>
                      <a:endParaRPr lang="en-GB"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dirty="0"/>
                    </a:p>
                    <a:p>
                      <a:endParaRPr lang="en-GB" sz="1400" dirty="0"/>
                    </a:p>
                  </a:txBody>
                  <a:tcPr/>
                </a:tc>
                <a:tc>
                  <a:txBody>
                    <a:bodyPr/>
                    <a:lstStyle/>
                    <a:p>
                      <a:r>
                        <a:rPr lang="en-GB" sz="1400" dirty="0"/>
                        <a:t>Chic - Le Freak (Wake n Shake)</a:t>
                      </a:r>
                    </a:p>
                  </a:txBody>
                  <a:tcPr/>
                </a:tc>
                <a:extLst>
                  <a:ext uri="{0D108BD9-81ED-4DB2-BD59-A6C34878D82A}">
                    <a16:rowId xmlns:a16="http://schemas.microsoft.com/office/drawing/2014/main" val="3498450994"/>
                  </a:ext>
                </a:extLst>
              </a:tr>
              <a:tr h="793968">
                <a:tc>
                  <a:txBody>
                    <a:bodyPr/>
                    <a:lstStyle/>
                    <a:p>
                      <a:r>
                        <a:rPr lang="en-GB" dirty="0"/>
                        <a:t>Funk</a:t>
                      </a:r>
                    </a:p>
                  </a:txBody>
                  <a:tcPr/>
                </a:tc>
                <a:tc>
                  <a:txBody>
                    <a:bodyPr/>
                    <a:lstStyle/>
                    <a:p>
                      <a:endParaRPr lang="en-GB" sz="1400" dirty="0"/>
                    </a:p>
                  </a:txBody>
                  <a:tcPr/>
                </a:tc>
                <a:tc>
                  <a:txBody>
                    <a:bodyPr/>
                    <a:lstStyle/>
                    <a:p>
                      <a:endParaRPr lang="en-GB"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(OE James Brown – I </a:t>
                      </a:r>
                    </a:p>
                    <a:p>
                      <a:r>
                        <a:rPr lang="en-GB" sz="1400" dirty="0"/>
                        <a:t> got you (I feel good))</a:t>
                      </a:r>
                    </a:p>
                  </a:txBody>
                  <a:tcPr/>
                </a:tc>
                <a:tc>
                  <a:txBody>
                    <a:bodyPr/>
                    <a:lstStyle/>
                    <a:p>
                      <a:endParaRPr lang="en-GB" sz="1400" dirty="0"/>
                    </a:p>
                  </a:txBody>
                  <a:tcPr/>
                </a:tc>
                <a:extLst>
                  <a:ext uri="{0D108BD9-81ED-4DB2-BD59-A6C34878D82A}">
                    <a16:rowId xmlns:a16="http://schemas.microsoft.com/office/drawing/2014/main" val="1958868908"/>
                  </a:ext>
                </a:extLst>
              </a:tr>
            </a:tbl>
          </a:graphicData>
        </a:graphic>
      </p:graphicFrame>
    </p:spTree>
    <p:extLst>
      <p:ext uri="{BB962C8B-B14F-4D97-AF65-F5344CB8AC3E}">
        <p14:creationId xmlns:p14="http://schemas.microsoft.com/office/powerpoint/2010/main" val="2260390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40974132"/>
              </p:ext>
            </p:extLst>
          </p:nvPr>
        </p:nvGraphicFramePr>
        <p:xfrm>
          <a:off x="2014584" y="67406"/>
          <a:ext cx="8128000" cy="6683914"/>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406143206"/>
                    </a:ext>
                  </a:extLst>
                </a:gridCol>
                <a:gridCol w="2032000">
                  <a:extLst>
                    <a:ext uri="{9D8B030D-6E8A-4147-A177-3AD203B41FA5}">
                      <a16:colId xmlns:a16="http://schemas.microsoft.com/office/drawing/2014/main" val="3532395831"/>
                    </a:ext>
                  </a:extLst>
                </a:gridCol>
                <a:gridCol w="2032000">
                  <a:extLst>
                    <a:ext uri="{9D8B030D-6E8A-4147-A177-3AD203B41FA5}">
                      <a16:colId xmlns:a16="http://schemas.microsoft.com/office/drawing/2014/main" val="2519908251"/>
                    </a:ext>
                  </a:extLst>
                </a:gridCol>
                <a:gridCol w="2032000">
                  <a:extLst>
                    <a:ext uri="{9D8B030D-6E8A-4147-A177-3AD203B41FA5}">
                      <a16:colId xmlns:a16="http://schemas.microsoft.com/office/drawing/2014/main" val="3306539937"/>
                    </a:ext>
                  </a:extLst>
                </a:gridCol>
              </a:tblGrid>
              <a:tr h="359314">
                <a:tc gridSpan="4">
                  <a:txBody>
                    <a:bodyPr/>
                    <a:lstStyle/>
                    <a:p>
                      <a:pPr algn="ctr"/>
                      <a:r>
                        <a:rPr lang="en-GB" sz="1600" dirty="0"/>
                        <a:t>INTENDED SINGING</a:t>
                      </a:r>
                      <a:r>
                        <a:rPr lang="en-GB" sz="1600" baseline="0" dirty="0"/>
                        <a:t> REPERTOIRE LIST</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019849911"/>
                  </a:ext>
                </a:extLst>
              </a:tr>
              <a:tr h="324169">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tc>
                  <a:txBody>
                    <a:bodyPr/>
                    <a:lstStyle/>
                    <a:p>
                      <a:pPr algn="ctr"/>
                      <a:r>
                        <a:rPr lang="en-GB" dirty="0"/>
                        <a:t>OTHER</a:t>
                      </a:r>
                    </a:p>
                  </a:txBody>
                  <a:tcPr/>
                </a:tc>
                <a:extLst>
                  <a:ext uri="{0D108BD9-81ED-4DB2-BD59-A6C34878D82A}">
                    <a16:rowId xmlns:a16="http://schemas.microsoft.com/office/drawing/2014/main" val="3083141755"/>
                  </a:ext>
                </a:extLst>
              </a:tr>
              <a:tr h="5726994">
                <a:tc>
                  <a:txBody>
                    <a:bodyPr/>
                    <a:lstStyle/>
                    <a:p>
                      <a:r>
                        <a:rPr lang="en-GB" sz="1100" u="sng" dirty="0"/>
                        <a:t>Warm Ups –</a:t>
                      </a:r>
                    </a:p>
                    <a:p>
                      <a:r>
                        <a:rPr lang="en-GB" sz="1100" dirty="0"/>
                        <a:t>Hot </a:t>
                      </a:r>
                      <a:r>
                        <a:rPr lang="en-GB" sz="1100" dirty="0" err="1"/>
                        <a:t>Potaotes</a:t>
                      </a:r>
                      <a:endParaRPr lang="en-GB" sz="1100" dirty="0"/>
                    </a:p>
                    <a:p>
                      <a:r>
                        <a:rPr lang="en-GB" sz="1100" dirty="0" err="1"/>
                        <a:t>Jimbo</a:t>
                      </a:r>
                      <a:r>
                        <a:rPr lang="en-GB" sz="1100" dirty="0"/>
                        <a:t> </a:t>
                      </a:r>
                      <a:r>
                        <a:rPr lang="en-GB" sz="1100" dirty="0" err="1"/>
                        <a:t>Jambo</a:t>
                      </a:r>
                      <a:endParaRPr lang="en-GB" sz="1100" dirty="0"/>
                    </a:p>
                    <a:p>
                      <a:endParaRPr lang="en-GB" sz="1100" dirty="0"/>
                    </a:p>
                    <a:p>
                      <a:r>
                        <a:rPr lang="en-GB" sz="1100" dirty="0"/>
                        <a:t>Well known nursery rhymes</a:t>
                      </a:r>
                    </a:p>
                    <a:p>
                      <a:r>
                        <a:rPr lang="en-GB" sz="1100" dirty="0"/>
                        <a:t>Hickory, </a:t>
                      </a:r>
                      <a:r>
                        <a:rPr lang="en-GB" sz="1100" dirty="0" err="1"/>
                        <a:t>Dickory</a:t>
                      </a:r>
                      <a:r>
                        <a:rPr lang="en-GB" sz="1100" dirty="0"/>
                        <a:t>,</a:t>
                      </a:r>
                    </a:p>
                    <a:p>
                      <a:r>
                        <a:rPr lang="en-GB" sz="1100" dirty="0"/>
                        <a:t>Heads shoulders</a:t>
                      </a:r>
                    </a:p>
                    <a:p>
                      <a:r>
                        <a:rPr lang="en-GB" sz="1100" dirty="0"/>
                        <a:t>Wheels on the Bus</a:t>
                      </a:r>
                    </a:p>
                    <a:p>
                      <a:r>
                        <a:rPr lang="en-GB" sz="1100" dirty="0" err="1"/>
                        <a:t>Incy</a:t>
                      </a:r>
                      <a:r>
                        <a:rPr lang="en-GB" sz="1100" dirty="0"/>
                        <a:t> </a:t>
                      </a:r>
                      <a:r>
                        <a:rPr lang="en-GB" sz="1100" dirty="0" err="1"/>
                        <a:t>wincy</a:t>
                      </a:r>
                      <a:r>
                        <a:rPr lang="en-GB" sz="1100" dirty="0"/>
                        <a:t> spider</a:t>
                      </a:r>
                    </a:p>
                    <a:p>
                      <a:r>
                        <a:rPr lang="en-GB" sz="1100" dirty="0"/>
                        <a:t>Twinkle, twinkle</a:t>
                      </a:r>
                    </a:p>
                    <a:p>
                      <a:r>
                        <a:rPr lang="en-GB" sz="1100" dirty="0"/>
                        <a:t>Grand Old Duke of York</a:t>
                      </a:r>
                    </a:p>
                    <a:p>
                      <a:endParaRPr lang="en-GB" sz="1100" dirty="0"/>
                    </a:p>
                    <a:p>
                      <a:r>
                        <a:rPr lang="en-GB" sz="1100" dirty="0"/>
                        <a:t>If</a:t>
                      </a:r>
                      <a:r>
                        <a:rPr lang="en-GB" sz="1100" baseline="0" dirty="0"/>
                        <a:t> you’re happy and you know it (add funny things that make you happy like “eat a cloud”)</a:t>
                      </a:r>
                    </a:p>
                    <a:p>
                      <a:endParaRPr lang="en-GB" sz="1100" baseline="0" dirty="0"/>
                    </a:p>
                    <a:p>
                      <a:r>
                        <a:rPr lang="en-GB" sz="1100" dirty="0"/>
                        <a:t>Singing stories</a:t>
                      </a:r>
                      <a:r>
                        <a:rPr lang="en-GB" sz="1100" baseline="0" dirty="0"/>
                        <a:t> (with book)</a:t>
                      </a:r>
                    </a:p>
                    <a:p>
                      <a:r>
                        <a:rPr lang="en-GB" sz="1100" baseline="0" dirty="0"/>
                        <a:t>Hey diddle, diddle</a:t>
                      </a:r>
                    </a:p>
                    <a:p>
                      <a:r>
                        <a:rPr lang="en-GB" sz="1100" baseline="0" dirty="0"/>
                        <a:t>Bunnies sleeping</a:t>
                      </a:r>
                    </a:p>
                    <a:p>
                      <a:r>
                        <a:rPr lang="en-GB" sz="1100" baseline="0" dirty="0"/>
                        <a:t>A sailor went to sea</a:t>
                      </a:r>
                    </a:p>
                    <a:p>
                      <a:r>
                        <a:rPr lang="en-GB" sz="1100" baseline="0" dirty="0"/>
                        <a:t>Teddy bear, </a:t>
                      </a:r>
                      <a:r>
                        <a:rPr lang="en-GB" sz="1100" baseline="0" dirty="0" err="1"/>
                        <a:t>Teady</a:t>
                      </a:r>
                      <a:r>
                        <a:rPr lang="en-GB" sz="1100" baseline="0" dirty="0"/>
                        <a:t> bear</a:t>
                      </a:r>
                    </a:p>
                    <a:p>
                      <a:r>
                        <a:rPr lang="en-GB" sz="1100" baseline="0" dirty="0"/>
                        <a:t>Old Macdonald</a:t>
                      </a:r>
                    </a:p>
                    <a:p>
                      <a:endParaRPr lang="en-GB" sz="1100" baseline="0" dirty="0"/>
                    </a:p>
                    <a:p>
                      <a:r>
                        <a:rPr lang="en-GB" sz="1100" baseline="0" dirty="0"/>
                        <a:t>Sitting on the Bus</a:t>
                      </a:r>
                    </a:p>
                    <a:p>
                      <a:endParaRPr lang="en-GB" sz="1100" baseline="0" dirty="0"/>
                    </a:p>
                    <a:p>
                      <a:r>
                        <a:rPr lang="en-GB" sz="1100" baseline="0" dirty="0"/>
                        <a:t>There’s a spider on the floor</a:t>
                      </a:r>
                    </a:p>
                    <a:p>
                      <a:endParaRPr lang="en-GB" sz="1100" baseline="0" dirty="0"/>
                    </a:p>
                    <a:p>
                      <a:r>
                        <a:rPr lang="en-GB" sz="1100" baseline="0" dirty="0"/>
                        <a:t>Tony Chestnut</a:t>
                      </a:r>
                    </a:p>
                    <a:p>
                      <a:endParaRPr lang="en-GB" sz="1100" baseline="0" dirty="0"/>
                    </a:p>
                    <a:p>
                      <a:r>
                        <a:rPr lang="en-GB" sz="1100" baseline="0" dirty="0"/>
                        <a:t>Animals live in the Forest</a:t>
                      </a:r>
                    </a:p>
                    <a:p>
                      <a:endParaRPr lang="en-GB" sz="1100" baseline="0" dirty="0"/>
                    </a:p>
                    <a:p>
                      <a:r>
                        <a:rPr lang="en-GB" sz="1100" baseline="0" dirty="0"/>
                        <a:t>Spiller Teddy</a:t>
                      </a:r>
                    </a:p>
                    <a:p>
                      <a:endParaRPr lang="en-GB" sz="1100" baseline="0" dirty="0"/>
                    </a:p>
                    <a:p>
                      <a:endParaRPr lang="en-GB" sz="1100" dirty="0"/>
                    </a:p>
                  </a:txBody>
                  <a:tcPr/>
                </a:tc>
                <a:tc>
                  <a:txBody>
                    <a:bodyPr/>
                    <a:lstStyle/>
                    <a:p>
                      <a:r>
                        <a:rPr lang="en-GB" sz="1100" u="sng" dirty="0"/>
                        <a:t>Warm Ups –</a:t>
                      </a:r>
                    </a:p>
                    <a:p>
                      <a:r>
                        <a:rPr lang="en-GB" sz="1100" dirty="0"/>
                        <a:t>Hot </a:t>
                      </a:r>
                      <a:r>
                        <a:rPr lang="en-GB" sz="1100" dirty="0" err="1"/>
                        <a:t>Potaotes</a:t>
                      </a:r>
                      <a:endParaRPr lang="en-GB" sz="1100" dirty="0"/>
                    </a:p>
                    <a:p>
                      <a:r>
                        <a:rPr lang="en-GB" sz="1100" dirty="0"/>
                        <a:t>1,121,12321</a:t>
                      </a:r>
                    </a:p>
                    <a:p>
                      <a:r>
                        <a:rPr lang="en-GB" sz="1100" dirty="0"/>
                        <a:t>Bob</a:t>
                      </a:r>
                    </a:p>
                    <a:p>
                      <a:r>
                        <a:rPr lang="en-GB" sz="1100" dirty="0"/>
                        <a:t>Online warm up videos</a:t>
                      </a:r>
                    </a:p>
                    <a:p>
                      <a:r>
                        <a:rPr lang="en-GB" sz="1100" dirty="0"/>
                        <a:t>Boom </a:t>
                      </a:r>
                      <a:r>
                        <a:rPr lang="en-GB" sz="1100" dirty="0" err="1"/>
                        <a:t>Chicka</a:t>
                      </a:r>
                      <a:endParaRPr lang="en-GB" sz="1100" dirty="0"/>
                    </a:p>
                    <a:p>
                      <a:endParaRPr lang="en-GB" sz="1100" dirty="0"/>
                    </a:p>
                    <a:p>
                      <a:r>
                        <a:rPr lang="en-GB" sz="1100" dirty="0"/>
                        <a:t>Have you brought your whispering voice</a:t>
                      </a:r>
                    </a:p>
                    <a:p>
                      <a:endParaRPr lang="en-GB" sz="1100" dirty="0"/>
                    </a:p>
                    <a:p>
                      <a:r>
                        <a:rPr lang="en-GB" sz="1100" dirty="0"/>
                        <a:t>Tony Chestnut</a:t>
                      </a:r>
                    </a:p>
                    <a:p>
                      <a:endParaRPr lang="en-GB" sz="1100" dirty="0"/>
                    </a:p>
                    <a:p>
                      <a:r>
                        <a:rPr lang="en-GB" sz="1100" dirty="0"/>
                        <a:t>Dr Knickerbocker</a:t>
                      </a:r>
                    </a:p>
                    <a:p>
                      <a:endParaRPr lang="en-GB" sz="1100" dirty="0"/>
                    </a:p>
                    <a:p>
                      <a:r>
                        <a:rPr lang="en-GB" sz="1100" b="0" dirty="0"/>
                        <a:t>Merry Go Round (Pitch)</a:t>
                      </a:r>
                    </a:p>
                    <a:p>
                      <a:endParaRPr lang="en-GB" sz="1100" b="0" dirty="0"/>
                    </a:p>
                    <a:p>
                      <a:r>
                        <a:rPr lang="en-GB" sz="1100" b="0" dirty="0"/>
                        <a:t>Musical Elements</a:t>
                      </a:r>
                      <a:r>
                        <a:rPr lang="en-GB" sz="1100" b="0" baseline="0" dirty="0"/>
                        <a:t> Song (twinkle tune)</a:t>
                      </a:r>
                    </a:p>
                    <a:p>
                      <a:endParaRPr lang="en-GB" sz="1100" b="0" baseline="0" dirty="0"/>
                    </a:p>
                    <a:p>
                      <a:r>
                        <a:rPr lang="en-GB" sz="1100" b="0" baseline="0" dirty="0"/>
                        <a:t>Toes a Twinkling</a:t>
                      </a:r>
                    </a:p>
                    <a:p>
                      <a:endParaRPr lang="en-GB" sz="1100" baseline="0" dirty="0"/>
                    </a:p>
                    <a:p>
                      <a:r>
                        <a:rPr lang="en-GB" sz="1100" baseline="0" dirty="0"/>
                        <a:t>Doe a deer</a:t>
                      </a:r>
                    </a:p>
                    <a:p>
                      <a:endParaRPr lang="en-GB" sz="1100" baseline="0" dirty="0"/>
                    </a:p>
                    <a:p>
                      <a:r>
                        <a:rPr lang="en-GB" sz="1100" u="sng" baseline="0" dirty="0"/>
                        <a:t>Singing Stories (with book)</a:t>
                      </a:r>
                    </a:p>
                    <a:p>
                      <a:r>
                        <a:rPr lang="en-GB" sz="1100" baseline="0" dirty="0"/>
                        <a:t>There’s a hole in my bucket</a:t>
                      </a:r>
                    </a:p>
                    <a:p>
                      <a:endParaRPr lang="en-GB" sz="1100" baseline="0" dirty="0"/>
                    </a:p>
                    <a:p>
                      <a:r>
                        <a:rPr lang="en-GB" sz="1100" baseline="0" dirty="0"/>
                        <a:t>There was an old lady</a:t>
                      </a:r>
                    </a:p>
                    <a:p>
                      <a:endParaRPr lang="en-GB" sz="1100" baseline="0" dirty="0"/>
                    </a:p>
                    <a:p>
                      <a:r>
                        <a:rPr lang="en-GB" sz="1100" baseline="0" dirty="0"/>
                        <a:t>There was an old lady/ocean</a:t>
                      </a:r>
                    </a:p>
                    <a:p>
                      <a:endParaRPr lang="en-GB" sz="1100" baseline="0" dirty="0"/>
                    </a:p>
                    <a:p>
                      <a:r>
                        <a:rPr lang="en-GB" sz="1100" baseline="0" dirty="0"/>
                        <a:t>He’s got the whole world in his hands</a:t>
                      </a:r>
                    </a:p>
                    <a:p>
                      <a:endParaRPr lang="en-GB" sz="1100" baseline="0" dirty="0"/>
                    </a:p>
                    <a:p>
                      <a:r>
                        <a:rPr lang="en-GB" sz="1100" baseline="0" dirty="0"/>
                        <a:t>Noisy House</a:t>
                      </a:r>
                    </a:p>
                  </a:txBody>
                  <a:tcPr/>
                </a:tc>
                <a:tc>
                  <a:txBody>
                    <a:bodyPr/>
                    <a:lstStyle/>
                    <a:p>
                      <a:r>
                        <a:rPr lang="en-GB" sz="1100" u="sng" dirty="0"/>
                        <a:t>Warm Ups –</a:t>
                      </a:r>
                    </a:p>
                    <a:p>
                      <a:r>
                        <a:rPr lang="en-GB" sz="1100" dirty="0"/>
                        <a:t>Hot </a:t>
                      </a:r>
                      <a:r>
                        <a:rPr lang="en-GB" sz="1100" dirty="0" err="1"/>
                        <a:t>Potaotes</a:t>
                      </a:r>
                      <a:endParaRPr lang="en-GB" sz="1100" dirty="0"/>
                    </a:p>
                    <a:p>
                      <a:r>
                        <a:rPr lang="en-GB" sz="1100" dirty="0"/>
                        <a:t>1,121,12321</a:t>
                      </a:r>
                    </a:p>
                    <a:p>
                      <a:r>
                        <a:rPr lang="en-GB" sz="1100" dirty="0"/>
                        <a:t>Bob</a:t>
                      </a:r>
                    </a:p>
                    <a:p>
                      <a:r>
                        <a:rPr lang="en-GB" sz="1100" dirty="0" err="1"/>
                        <a:t>Sirening</a:t>
                      </a: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Online warm up videos</a:t>
                      </a:r>
                    </a:p>
                    <a:p>
                      <a:endParaRPr lang="en-GB" sz="1100" dirty="0"/>
                    </a:p>
                    <a:p>
                      <a:r>
                        <a:rPr lang="en-GB" sz="1100" dirty="0"/>
                        <a:t>Boom </a:t>
                      </a:r>
                      <a:r>
                        <a:rPr lang="en-GB" sz="1100" dirty="0" err="1"/>
                        <a:t>Chicka</a:t>
                      </a: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Mum, Mum Quickly Come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Vintage Car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Leaver’s Song (just yr2)</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Musical Elements Song</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Frere Jacque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Hot Cross Buns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Gently</a:t>
                      </a:r>
                      <a:r>
                        <a:rPr lang="en-GB" sz="1100" baseline="0" dirty="0"/>
                        <a:t> Sleep/</a:t>
                      </a:r>
                      <a:r>
                        <a:rPr lang="en-GB" sz="1100" baseline="0" dirty="0" err="1"/>
                        <a:t>Suo</a:t>
                      </a:r>
                      <a:r>
                        <a:rPr lang="en-GB" sz="1100" baseline="0" dirty="0"/>
                        <a:t> </a:t>
                      </a:r>
                      <a:r>
                        <a:rPr lang="en-GB" sz="1100" baseline="0" dirty="0" err="1"/>
                        <a:t>Gan</a:t>
                      </a: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Singing</a:t>
                      </a:r>
                      <a:r>
                        <a:rPr lang="en-GB" sz="1100" baseline="0" dirty="0"/>
                        <a:t> Sherlock songs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Au </a:t>
                      </a:r>
                      <a:r>
                        <a:rPr lang="en-GB" sz="1100" baseline="0" dirty="0" err="1"/>
                        <a:t>clair</a:t>
                      </a:r>
                      <a:r>
                        <a:rPr lang="en-GB" sz="1100" baseline="0" dirty="0"/>
                        <a:t> de la </a:t>
                      </a:r>
                      <a:r>
                        <a:rPr lang="en-GB" sz="1100" baseline="0" dirty="0" err="1"/>
                        <a:t>luna</a:t>
                      </a: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err="1"/>
                        <a:t>Bim</a:t>
                      </a:r>
                      <a:r>
                        <a:rPr lang="en-GB" sz="1100" baseline="0" dirty="0"/>
                        <a:t> </a:t>
                      </a:r>
                      <a:r>
                        <a:rPr lang="en-GB" sz="1100" baseline="0" dirty="0" err="1"/>
                        <a:t>Bim</a:t>
                      </a: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Hey, </a:t>
                      </a:r>
                      <a:r>
                        <a:rPr lang="en-GB" sz="1100" baseline="0" dirty="0" err="1"/>
                        <a:t>ho</a:t>
                      </a:r>
                      <a:r>
                        <a:rPr lang="en-GB" sz="1100" baseline="0" dirty="0"/>
                        <a:t> nobody home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Bottle of Pop (in 3 part round)</a:t>
                      </a:r>
                      <a:endParaRPr lang="en-GB" sz="1100" dirty="0"/>
                    </a:p>
                  </a:txBody>
                  <a:tcPr/>
                </a:tc>
                <a:tc>
                  <a:txBody>
                    <a:bodyPr/>
                    <a:lstStyle/>
                    <a:p>
                      <a:r>
                        <a:rPr lang="en-GB" sz="1100" dirty="0"/>
                        <a:t>Collective worship – selection of traditional and contemporary worship songs and carols</a:t>
                      </a:r>
                    </a:p>
                    <a:p>
                      <a:endParaRPr lang="en-GB" sz="1100" dirty="0"/>
                    </a:p>
                    <a:p>
                      <a:r>
                        <a:rPr lang="en-GB" sz="1100" dirty="0"/>
                        <a:t>Christmas Production (all </a:t>
                      </a:r>
                      <a:r>
                        <a:rPr lang="en-GB" sz="1100" dirty="0" err="1"/>
                        <a:t>yr</a:t>
                      </a:r>
                      <a:r>
                        <a:rPr lang="en-GB" sz="1100" dirty="0"/>
                        <a:t> groups)</a:t>
                      </a:r>
                    </a:p>
                    <a:p>
                      <a:endParaRPr lang="en-GB" sz="1100" dirty="0"/>
                    </a:p>
                    <a:p>
                      <a:r>
                        <a:rPr lang="en-GB" sz="1100" dirty="0"/>
                        <a:t>Nativity (all </a:t>
                      </a:r>
                      <a:r>
                        <a:rPr lang="en-GB" sz="1100" dirty="0" err="1"/>
                        <a:t>yr</a:t>
                      </a:r>
                      <a:r>
                        <a:rPr lang="en-GB" sz="1100" dirty="0"/>
                        <a:t> groups)</a:t>
                      </a:r>
                    </a:p>
                    <a:p>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Easter Collective Worship (all </a:t>
                      </a:r>
                      <a:r>
                        <a:rPr lang="en-GB" sz="1100" dirty="0" err="1"/>
                        <a:t>yr</a:t>
                      </a:r>
                      <a:r>
                        <a:rPr lang="en-GB" sz="1100" dirty="0"/>
                        <a:t> groups)</a:t>
                      </a:r>
                    </a:p>
                    <a:p>
                      <a:endParaRPr lang="en-GB" sz="1100" dirty="0"/>
                    </a:p>
                    <a:p>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Mother’s Day Service (all </a:t>
                      </a:r>
                      <a:r>
                        <a:rPr lang="en-GB" sz="1100" dirty="0" err="1"/>
                        <a:t>yr</a:t>
                      </a:r>
                      <a:r>
                        <a:rPr lang="en-GB" sz="1100" dirty="0"/>
                        <a:t> groups)</a:t>
                      </a:r>
                    </a:p>
                    <a:p>
                      <a:endParaRPr lang="en-GB" sz="1100" dirty="0"/>
                    </a:p>
                    <a:p>
                      <a:endParaRPr lang="en-GB" sz="11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t>Harvest</a:t>
                      </a:r>
                      <a:r>
                        <a:rPr lang="en-GB" sz="1100" baseline="0" dirty="0"/>
                        <a:t> Service </a:t>
                      </a:r>
                      <a:r>
                        <a:rPr lang="en-GB" sz="1100" dirty="0"/>
                        <a:t>(all </a:t>
                      </a:r>
                      <a:r>
                        <a:rPr lang="en-GB" sz="1100" dirty="0" err="1"/>
                        <a:t>yr</a:t>
                      </a:r>
                      <a:r>
                        <a:rPr lang="en-GB" sz="1100" dirty="0"/>
                        <a:t> groups)</a:t>
                      </a:r>
                    </a:p>
                    <a:p>
                      <a:endParaRPr lang="en-GB" sz="1100" baseline="0" dirty="0"/>
                    </a:p>
                    <a:p>
                      <a:endParaRPr lang="en-GB" sz="1100" baseline="0" dirty="0"/>
                    </a:p>
                    <a:p>
                      <a:r>
                        <a:rPr lang="en-GB" sz="1100" baseline="0" dirty="0"/>
                        <a:t>Leavers Celebration of moving on</a:t>
                      </a:r>
                    </a:p>
                    <a:p>
                      <a:endParaRPr lang="en-GB" sz="1100" baseline="0" dirty="0"/>
                    </a:p>
                    <a:p>
                      <a:r>
                        <a:rPr lang="en-GB" sz="1100" baseline="0" dirty="0"/>
                        <a:t>Treble Clefs (</a:t>
                      </a:r>
                      <a:r>
                        <a:rPr lang="en-GB" sz="1100" baseline="0" dirty="0" err="1"/>
                        <a:t>yrs</a:t>
                      </a:r>
                      <a:r>
                        <a:rPr lang="en-GB" sz="1100" baseline="0" dirty="0"/>
                        <a:t> 1&amp;2) – varied range of repertoire, collaboration and community work</a:t>
                      </a:r>
                    </a:p>
                    <a:p>
                      <a:endParaRPr lang="en-GB" sz="1100" baseline="0" dirty="0"/>
                    </a:p>
                    <a:p>
                      <a:r>
                        <a:rPr lang="en-GB" sz="1100" baseline="0" dirty="0"/>
                        <a:t>Songs for Topic work and specialist weeks i.e. from another country (geography), in another language (learning about other cultures), </a:t>
                      </a:r>
                      <a:r>
                        <a:rPr lang="en-GB" sz="1100" baseline="0" dirty="0" err="1"/>
                        <a:t>London’d</a:t>
                      </a:r>
                      <a:r>
                        <a:rPr lang="en-GB" sz="1100" baseline="0" dirty="0"/>
                        <a:t> Burning (Great Fire of London topic)</a:t>
                      </a:r>
                      <a:endParaRPr lang="en-GB" sz="1100" dirty="0"/>
                    </a:p>
                  </a:txBody>
                  <a:tcPr/>
                </a:tc>
                <a:extLst>
                  <a:ext uri="{0D108BD9-81ED-4DB2-BD59-A6C34878D82A}">
                    <a16:rowId xmlns:a16="http://schemas.microsoft.com/office/drawing/2014/main" val="2660622933"/>
                  </a:ext>
                </a:extLst>
              </a:tr>
            </a:tbl>
          </a:graphicData>
        </a:graphic>
      </p:graphicFrame>
    </p:spTree>
    <p:extLst>
      <p:ext uri="{BB962C8B-B14F-4D97-AF65-F5344CB8AC3E}">
        <p14:creationId xmlns:p14="http://schemas.microsoft.com/office/powerpoint/2010/main" val="4281684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68683413"/>
              </p:ext>
            </p:extLst>
          </p:nvPr>
        </p:nvGraphicFramePr>
        <p:xfrm>
          <a:off x="775062" y="818605"/>
          <a:ext cx="11042468" cy="5781040"/>
        </p:xfrm>
        <a:graphic>
          <a:graphicData uri="http://schemas.openxmlformats.org/drawingml/2006/table">
            <a:tbl>
              <a:tblPr firstRow="1" bandRow="1">
                <a:tableStyleId>{5C22544A-7EE6-4342-B048-85BDC9FD1C3A}</a:tableStyleId>
              </a:tblPr>
              <a:tblGrid>
                <a:gridCol w="2760617">
                  <a:extLst>
                    <a:ext uri="{9D8B030D-6E8A-4147-A177-3AD203B41FA5}">
                      <a16:colId xmlns:a16="http://schemas.microsoft.com/office/drawing/2014/main" val="2237097818"/>
                    </a:ext>
                  </a:extLst>
                </a:gridCol>
                <a:gridCol w="2760617">
                  <a:extLst>
                    <a:ext uri="{9D8B030D-6E8A-4147-A177-3AD203B41FA5}">
                      <a16:colId xmlns:a16="http://schemas.microsoft.com/office/drawing/2014/main" val="658666715"/>
                    </a:ext>
                  </a:extLst>
                </a:gridCol>
                <a:gridCol w="2760617">
                  <a:extLst>
                    <a:ext uri="{9D8B030D-6E8A-4147-A177-3AD203B41FA5}">
                      <a16:colId xmlns:a16="http://schemas.microsoft.com/office/drawing/2014/main" val="1286736939"/>
                    </a:ext>
                  </a:extLst>
                </a:gridCol>
                <a:gridCol w="2760617">
                  <a:extLst>
                    <a:ext uri="{9D8B030D-6E8A-4147-A177-3AD203B41FA5}">
                      <a16:colId xmlns:a16="http://schemas.microsoft.com/office/drawing/2014/main" val="2017262363"/>
                    </a:ext>
                  </a:extLst>
                </a:gridCol>
              </a:tblGrid>
              <a:tr h="271900">
                <a:tc gridSpan="4">
                  <a:txBody>
                    <a:bodyPr/>
                    <a:lstStyle/>
                    <a:p>
                      <a:pPr algn="ctr"/>
                      <a:r>
                        <a:rPr lang="en-GB" dirty="0"/>
                        <a:t>Whole school Music curriculum Map Year Group Objectives</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56913076"/>
                  </a:ext>
                </a:extLst>
              </a:tr>
              <a:tr h="370840">
                <a:tc>
                  <a:txBody>
                    <a:bodyPr/>
                    <a:lstStyle/>
                    <a:p>
                      <a:endParaRPr lang="en-GB" dirty="0"/>
                    </a:p>
                  </a:txBody>
                  <a:tcPr/>
                </a:tc>
                <a:tc>
                  <a:txBody>
                    <a:bodyPr/>
                    <a:lstStyle/>
                    <a:p>
                      <a:r>
                        <a:rPr lang="en-GB" dirty="0"/>
                        <a:t>Reception</a:t>
                      </a:r>
                    </a:p>
                  </a:txBody>
                  <a:tcPr/>
                </a:tc>
                <a:tc>
                  <a:txBody>
                    <a:bodyPr/>
                    <a:lstStyle/>
                    <a:p>
                      <a:r>
                        <a:rPr lang="en-GB" dirty="0"/>
                        <a:t>Year 1</a:t>
                      </a:r>
                    </a:p>
                  </a:txBody>
                  <a:tcPr/>
                </a:tc>
                <a:tc>
                  <a:txBody>
                    <a:bodyPr/>
                    <a:lstStyle/>
                    <a:p>
                      <a:r>
                        <a:rPr lang="en-GB" dirty="0"/>
                        <a:t>Year 2</a:t>
                      </a:r>
                    </a:p>
                  </a:txBody>
                  <a:tcPr/>
                </a:tc>
                <a:extLst>
                  <a:ext uri="{0D108BD9-81ED-4DB2-BD59-A6C34878D82A}">
                    <a16:rowId xmlns:a16="http://schemas.microsoft.com/office/drawing/2014/main" val="2192939890"/>
                  </a:ext>
                </a:extLst>
              </a:tr>
              <a:tr h="370840">
                <a:tc>
                  <a:txBody>
                    <a:bodyPr/>
                    <a:lstStyle/>
                    <a:p>
                      <a:r>
                        <a:rPr lang="en-GB" dirty="0"/>
                        <a:t>Autumn 1</a:t>
                      </a:r>
                    </a:p>
                  </a:txBody>
                  <a:tcPr/>
                </a:tc>
                <a:tc>
                  <a:txBody>
                    <a:bodyPr/>
                    <a:lstStyle/>
                    <a:p>
                      <a:pPr>
                        <a:lnSpc>
                          <a:spcPct val="115000"/>
                        </a:lnSpc>
                        <a:spcAft>
                          <a:spcPts val="0"/>
                        </a:spcAft>
                      </a:pPr>
                      <a:r>
                        <a:rPr lang="en-GB" sz="1100" b="0" dirty="0">
                          <a:effectLst/>
                          <a:latin typeface="+mn-lt"/>
                          <a:ea typeface="Calibri" panose="020F0502020204030204" pitchFamily="34" charset="0"/>
                          <a:cs typeface="Times New Roman" panose="02020603050405020304" pitchFamily="18" charset="0"/>
                        </a:rPr>
                        <a:t>SING</a:t>
                      </a:r>
                      <a:r>
                        <a:rPr lang="en-GB" sz="1100" b="0" baseline="0" dirty="0">
                          <a:effectLst/>
                          <a:latin typeface="+mn-lt"/>
                          <a:ea typeface="Calibri" panose="020F0502020204030204" pitchFamily="34" charset="0"/>
                          <a:cs typeface="Times New Roman" panose="02020603050405020304" pitchFamily="18" charset="0"/>
                        </a:rPr>
                        <a:t> FOR FUN</a:t>
                      </a:r>
                      <a:r>
                        <a:rPr lang="en-GB" sz="1100" b="0" dirty="0">
                          <a:effectLst/>
                          <a:latin typeface="+mn-lt"/>
                          <a:ea typeface="Calibri" panose="020F0502020204030204" pitchFamily="34" charset="0"/>
                          <a:cs typeface="Times New Roman" panose="02020603050405020304" pitchFamily="18" charset="0"/>
                        </a:rPr>
                        <a:t>!</a:t>
                      </a:r>
                    </a:p>
                    <a:p>
                      <a:pPr>
                        <a:lnSpc>
                          <a:spcPct val="115000"/>
                        </a:lnSpc>
                        <a:spcAft>
                          <a:spcPts val="0"/>
                        </a:spcAft>
                      </a:pPr>
                      <a:r>
                        <a:rPr lang="en-GB" sz="1100" b="0" dirty="0">
                          <a:effectLst/>
                          <a:latin typeface="+mn-lt"/>
                          <a:ea typeface="Calibri" panose="020F0502020204030204" pitchFamily="34" charset="0"/>
                          <a:cs typeface="Times New Roman" panose="02020603050405020304" pitchFamily="18" charset="0"/>
                        </a:rPr>
                        <a:t> Enjoying singing and learning to follow simple instructions.</a:t>
                      </a:r>
                      <a:r>
                        <a:rPr lang="en-GB" sz="1100" b="0" dirty="0">
                          <a:effectLst/>
                          <a:latin typeface="+mn-lt"/>
                          <a:ea typeface="Calibri" panose="020F0502020204030204" pitchFamily="34" charset="0"/>
                          <a:cs typeface="MV Boli" panose="02000500030200090000" pitchFamily="2" charset="0"/>
                        </a:rPr>
                        <a:t> Singing for fun, using music to help children gain confidence, co-ordination, memory and social skills. While doing this the children will also learn new songs &amp; gain singing confidence and enjoyment, learn musical language (e.g. piano, forte) &amp; experience playing percussion instruments. Children will also learn to follow simple instructions (e.g. stop, silence, start).</a:t>
                      </a:r>
                      <a:endParaRPr lang="en-GB" sz="1100" b="0" dirty="0">
                        <a:effectLst/>
                        <a:latin typeface="+mn-lt"/>
                        <a:ea typeface="Calibri" panose="020F0502020204030204" pitchFamily="34" charset="0"/>
                        <a:cs typeface="Times New Roman" panose="02020603050405020304" pitchFamily="18" charset="0"/>
                      </a:endParaRPr>
                    </a:p>
                    <a:p>
                      <a:pPr>
                        <a:lnSpc>
                          <a:spcPct val="115000"/>
                        </a:lnSpc>
                        <a:spcAft>
                          <a:spcPts val="0"/>
                        </a:spcAft>
                      </a:pPr>
                      <a:r>
                        <a:rPr lang="en-GB" sz="1100" b="0" dirty="0">
                          <a:effectLst/>
                          <a:latin typeface="+mn-lt"/>
                          <a:ea typeface="Calibri" panose="020F0502020204030204" pitchFamily="34" charset="0"/>
                          <a:cs typeface="Times New Roman" panose="02020603050405020304" pitchFamily="18" charset="0"/>
                        </a:rPr>
                        <a:t> Children will also be learning Harvest songs.</a:t>
                      </a:r>
                    </a:p>
                  </a:txBody>
                  <a:tcPr marL="68580" marR="68580" marT="0" marB="0"/>
                </a:tc>
                <a:tc>
                  <a:txBody>
                    <a:bodyPr/>
                    <a:lstStyle/>
                    <a:p>
                      <a:r>
                        <a:rPr lang="en-GB" sz="1100" b="0" kern="1200" dirty="0">
                          <a:solidFill>
                            <a:schemeClr val="dk1"/>
                          </a:solidFill>
                          <a:effectLst/>
                          <a:latin typeface="+mn-lt"/>
                          <a:ea typeface="+mn-ea"/>
                          <a:cs typeface="+mn-cs"/>
                        </a:rPr>
                        <a:t>PULSE</a:t>
                      </a:r>
                      <a:r>
                        <a:rPr lang="en-GB" sz="1100" b="0" kern="1200" baseline="0" dirty="0">
                          <a:solidFill>
                            <a:schemeClr val="dk1"/>
                          </a:solidFill>
                          <a:effectLst/>
                          <a:latin typeface="+mn-lt"/>
                          <a:ea typeface="+mn-ea"/>
                          <a:cs typeface="+mn-cs"/>
                        </a:rPr>
                        <a:t> AND RHYTHM BUILDING</a:t>
                      </a:r>
                      <a:endParaRPr lang="en-GB" sz="1100" b="0" kern="1200" dirty="0">
                        <a:solidFill>
                          <a:schemeClr val="dk1"/>
                        </a:solidFill>
                        <a:effectLst/>
                        <a:latin typeface="+mn-lt"/>
                        <a:ea typeface="+mn-ea"/>
                        <a:cs typeface="+mn-cs"/>
                      </a:endParaRPr>
                    </a:p>
                    <a:p>
                      <a:r>
                        <a:rPr lang="en-GB" sz="1100" b="0" kern="1200" dirty="0">
                          <a:solidFill>
                            <a:schemeClr val="dk1"/>
                          </a:solidFill>
                          <a:effectLst/>
                          <a:latin typeface="+mn-lt"/>
                          <a:ea typeface="+mn-ea"/>
                          <a:cs typeface="+mn-cs"/>
                        </a:rPr>
                        <a:t>This term we will be exploring note values (crotchets</a:t>
                      </a:r>
                      <a:r>
                        <a:rPr lang="en-GB" sz="1100" b="0" kern="1200" baseline="0" dirty="0">
                          <a:solidFill>
                            <a:schemeClr val="dk1"/>
                          </a:solidFill>
                          <a:effectLst/>
                          <a:latin typeface="+mn-lt"/>
                          <a:ea typeface="+mn-ea"/>
                          <a:cs typeface="+mn-cs"/>
                        </a:rPr>
                        <a:t> </a:t>
                      </a:r>
                      <a:r>
                        <a:rPr lang="en-GB" sz="1100" b="0" kern="1200" dirty="0">
                          <a:solidFill>
                            <a:schemeClr val="dk1"/>
                          </a:solidFill>
                          <a:effectLst/>
                          <a:latin typeface="+mn-lt"/>
                          <a:ea typeface="+mn-ea"/>
                          <a:cs typeface="+mn-cs"/>
                        </a:rPr>
                        <a:t>and quavers). Pupils will continue to develop listening and concentration skills while improving rhythmic skills by using body percussion and movement. Children</a:t>
                      </a:r>
                      <a:r>
                        <a:rPr lang="en-GB" sz="1100" b="0" kern="1200" baseline="0" dirty="0">
                          <a:solidFill>
                            <a:schemeClr val="dk1"/>
                          </a:solidFill>
                          <a:effectLst/>
                          <a:latin typeface="+mn-lt"/>
                          <a:ea typeface="+mn-ea"/>
                          <a:cs typeface="+mn-cs"/>
                        </a:rPr>
                        <a:t> </a:t>
                      </a:r>
                      <a:r>
                        <a:rPr lang="en-GB" sz="1100" b="0" kern="1200" dirty="0">
                          <a:solidFill>
                            <a:schemeClr val="dk1"/>
                          </a:solidFill>
                          <a:effectLst/>
                          <a:latin typeface="+mn-lt"/>
                          <a:ea typeface="+mn-ea"/>
                          <a:cs typeface="+mn-cs"/>
                        </a:rPr>
                        <a:t>will also be thinking about Pulse and developing an awareness of the use of pulse in music.</a:t>
                      </a:r>
                    </a:p>
                    <a:p>
                      <a:r>
                        <a:rPr lang="en-GB" sz="1100" b="0" kern="1200" dirty="0">
                          <a:solidFill>
                            <a:schemeClr val="dk1"/>
                          </a:solidFill>
                          <a:effectLst/>
                          <a:latin typeface="+mn-lt"/>
                          <a:ea typeface="+mn-ea"/>
                          <a:cs typeface="+mn-cs"/>
                        </a:rPr>
                        <a:t>Children will have opportunity to improvise speech</a:t>
                      </a:r>
                      <a:r>
                        <a:rPr lang="en-GB" sz="1100" b="0" kern="1200" baseline="0" dirty="0">
                          <a:solidFill>
                            <a:schemeClr val="dk1"/>
                          </a:solidFill>
                          <a:effectLst/>
                          <a:latin typeface="+mn-lt"/>
                          <a:ea typeface="+mn-ea"/>
                          <a:cs typeface="+mn-cs"/>
                        </a:rPr>
                        <a:t> rhythms on percussion instruments.</a:t>
                      </a:r>
                      <a:endParaRPr lang="en-GB" sz="1100" b="0" kern="1200" dirty="0">
                        <a:solidFill>
                          <a:schemeClr val="dk1"/>
                        </a:solidFill>
                        <a:effectLst/>
                        <a:latin typeface="+mn-lt"/>
                        <a:ea typeface="+mn-ea"/>
                        <a:cs typeface="+mn-cs"/>
                      </a:endParaRPr>
                    </a:p>
                    <a:p>
                      <a:r>
                        <a:rPr lang="en-GB" sz="1100" b="0" kern="1200" dirty="0">
                          <a:solidFill>
                            <a:schemeClr val="dk1"/>
                          </a:solidFill>
                          <a:effectLst/>
                          <a:latin typeface="+mn-lt"/>
                          <a:ea typeface="+mn-ea"/>
                          <a:cs typeface="+mn-cs"/>
                        </a:rPr>
                        <a:t>We will also be learning songs about Harvest.</a:t>
                      </a:r>
                    </a:p>
                    <a:p>
                      <a:endParaRPr lang="en-GB" sz="1100" b="0" dirty="0"/>
                    </a:p>
                  </a:txBody>
                  <a:tcPr/>
                </a:tc>
                <a:tc>
                  <a:txBody>
                    <a:bodyPr/>
                    <a:lstStyle/>
                    <a:p>
                      <a:r>
                        <a:rPr lang="en-GB" sz="1100" b="0" kern="1200" dirty="0">
                          <a:solidFill>
                            <a:schemeClr val="dk1"/>
                          </a:solidFill>
                          <a:effectLst/>
                          <a:latin typeface="+mn-lt"/>
                          <a:ea typeface="+mn-ea"/>
                          <a:cs typeface="+mn-cs"/>
                        </a:rPr>
                        <a:t>RHYTHMS</a:t>
                      </a:r>
                      <a:r>
                        <a:rPr lang="en-GB" sz="1100" b="0" kern="1200" baseline="0" dirty="0">
                          <a:solidFill>
                            <a:schemeClr val="dk1"/>
                          </a:solidFill>
                          <a:effectLst/>
                          <a:latin typeface="+mn-lt"/>
                          <a:ea typeface="+mn-ea"/>
                          <a:cs typeface="+mn-cs"/>
                        </a:rPr>
                        <a:t> AND PATTERNS</a:t>
                      </a:r>
                    </a:p>
                    <a:p>
                      <a:r>
                        <a:rPr lang="en-GB" sz="1100" b="0" kern="1200" dirty="0">
                          <a:solidFill>
                            <a:schemeClr val="dk1"/>
                          </a:solidFill>
                          <a:effectLst/>
                          <a:latin typeface="+mn-lt"/>
                          <a:ea typeface="+mn-ea"/>
                          <a:cs typeface="+mn-cs"/>
                        </a:rPr>
                        <a:t> This term children will be playing some more challenging listening games with the aim of deepening aural discrimination skills. We will be focusing our attention on rhythmic patterns and appreciating the use of silence within music - rests. Children will continue to learn music notation</a:t>
                      </a:r>
                    </a:p>
                    <a:p>
                      <a:r>
                        <a:rPr lang="en-GB" sz="1100" b="0" kern="1200" dirty="0">
                          <a:solidFill>
                            <a:schemeClr val="dk1"/>
                          </a:solidFill>
                          <a:effectLst/>
                          <a:latin typeface="+mn-lt"/>
                          <a:ea typeface="+mn-ea"/>
                          <a:cs typeface="+mn-cs"/>
                        </a:rPr>
                        <a:t>We will also be learning school songs for Harvest.</a:t>
                      </a:r>
                    </a:p>
                    <a:p>
                      <a:r>
                        <a:rPr lang="en-GB" sz="1100" b="0" kern="1200" dirty="0">
                          <a:solidFill>
                            <a:schemeClr val="dk1"/>
                          </a:solidFill>
                          <a:effectLst/>
                          <a:latin typeface="+mn-lt"/>
                          <a:ea typeface="+mn-ea"/>
                          <a:cs typeface="+mn-cs"/>
                        </a:rPr>
                        <a:t> </a:t>
                      </a:r>
                    </a:p>
                    <a:p>
                      <a:r>
                        <a:rPr lang="en-GB" sz="1100" b="0" kern="1200" dirty="0">
                          <a:solidFill>
                            <a:schemeClr val="dk1"/>
                          </a:solidFill>
                          <a:effectLst/>
                          <a:latin typeface="+mn-lt"/>
                          <a:ea typeface="+mn-ea"/>
                          <a:cs typeface="+mn-cs"/>
                        </a:rPr>
                        <a:t>RECORDERS – Learning BAG notes and fingering</a:t>
                      </a:r>
                      <a:r>
                        <a:rPr lang="en-GB" sz="1100" b="0" kern="1200" baseline="0" dirty="0">
                          <a:solidFill>
                            <a:schemeClr val="dk1"/>
                          </a:solidFill>
                          <a:effectLst/>
                          <a:latin typeface="+mn-lt"/>
                          <a:ea typeface="+mn-ea"/>
                          <a:cs typeface="+mn-cs"/>
                        </a:rPr>
                        <a:t> and </a:t>
                      </a:r>
                      <a:r>
                        <a:rPr lang="en-GB" sz="1100" b="0" kern="1200" dirty="0">
                          <a:solidFill>
                            <a:schemeClr val="dk1"/>
                          </a:solidFill>
                          <a:effectLst/>
                          <a:latin typeface="+mn-lt"/>
                          <a:ea typeface="+mn-ea"/>
                          <a:cs typeface="+mn-cs"/>
                        </a:rPr>
                        <a:t>learning to read simple treble clef notation and beginning to draw notes on staff</a:t>
                      </a:r>
                      <a:endParaRPr lang="en-GB" sz="1100" b="0" dirty="0"/>
                    </a:p>
                  </a:txBody>
                  <a:tcPr/>
                </a:tc>
                <a:extLst>
                  <a:ext uri="{0D108BD9-81ED-4DB2-BD59-A6C34878D82A}">
                    <a16:rowId xmlns:a16="http://schemas.microsoft.com/office/drawing/2014/main" val="3147376491"/>
                  </a:ext>
                </a:extLst>
              </a:tr>
              <a:tr h="370840">
                <a:tc>
                  <a:txBody>
                    <a:bodyPr/>
                    <a:lstStyle/>
                    <a:p>
                      <a:r>
                        <a:rPr lang="en-GB" dirty="0"/>
                        <a:t>Autumn 2</a:t>
                      </a:r>
                    </a:p>
                  </a:txBody>
                  <a:tcPr/>
                </a:tc>
                <a:tc>
                  <a:txBody>
                    <a:bodyPr/>
                    <a:lstStyle/>
                    <a:p>
                      <a:r>
                        <a:rPr lang="en-GB" sz="1100" baseline="0" dirty="0"/>
                        <a:t>CRAZY CONDUCTOR!</a:t>
                      </a:r>
                    </a:p>
                    <a:p>
                      <a:r>
                        <a:rPr lang="en-GB" sz="1100" baseline="0" dirty="0"/>
                        <a:t>The main focus for children will be learning songs for the Christmas production and also the Nativity.</a:t>
                      </a:r>
                    </a:p>
                    <a:p>
                      <a:r>
                        <a:rPr lang="en-GB" sz="1100" baseline="0" dirty="0"/>
                        <a:t>Children will learn to play instruments together. They will learn to start and stop at the same time and to watch for signals. They will also learn to play quietly and handle instruments with care.</a:t>
                      </a:r>
                    </a:p>
                    <a:p>
                      <a:r>
                        <a:rPr lang="en-GB" sz="1100" baseline="0" dirty="0"/>
                        <a:t>There will also be opportunities for listening and moving to music.</a:t>
                      </a:r>
                      <a:endParaRPr lang="en-GB"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TCHAIKOVSKY’S THE NUTCRACKER</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The main focus for children will be learning songs for the Christmas production and also the Nativity. Concentrating on a sense of performance, diction and phrasing.</a:t>
                      </a:r>
                      <a:endParaRPr lang="en-GB" sz="1100" dirty="0"/>
                    </a:p>
                    <a:p>
                      <a:r>
                        <a:rPr lang="en-GB" sz="1100" dirty="0"/>
                        <a:t>Children will have the opportunity to create an Autumn inspired composition.</a:t>
                      </a:r>
                    </a:p>
                    <a:p>
                      <a:r>
                        <a:rPr lang="en-GB" sz="1100" dirty="0"/>
                        <a:t>Listening to Tchaikovsky’s The Nutcracker will provide opportunity for</a:t>
                      </a:r>
                      <a:r>
                        <a:rPr lang="en-GB" sz="1100" baseline="0" dirty="0"/>
                        <a:t> careful listening and appraisal, movement to music, feeling the pulse and learning about a historically important composer.</a:t>
                      </a:r>
                      <a:endParaRPr lang="en-GB"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IT’S CHRISTMAS!</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The main focus for children will be learning songs for the Christmas production and also the Nativity. Concentrating on a sense of performance, diction and phrasing. Solo opportunities will be available as well as class and whole school songs. </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b="0" kern="1200" dirty="0">
                          <a:solidFill>
                            <a:schemeClr val="dk1"/>
                          </a:solidFill>
                          <a:effectLst/>
                          <a:latin typeface="+mn-lt"/>
                          <a:ea typeface="+mn-ea"/>
                          <a:cs typeface="+mn-cs"/>
                        </a:rPr>
                        <a:t>RECORDERS – Learning BAG notes and fingering</a:t>
                      </a:r>
                      <a:r>
                        <a:rPr lang="en-GB" sz="1100" b="0" kern="1200" baseline="0" dirty="0">
                          <a:solidFill>
                            <a:schemeClr val="dk1"/>
                          </a:solidFill>
                          <a:effectLst/>
                          <a:latin typeface="+mn-lt"/>
                          <a:ea typeface="+mn-ea"/>
                          <a:cs typeface="+mn-cs"/>
                        </a:rPr>
                        <a:t> and </a:t>
                      </a:r>
                      <a:r>
                        <a:rPr lang="en-GB" sz="1100" b="0" kern="1200" dirty="0">
                          <a:solidFill>
                            <a:schemeClr val="dk1"/>
                          </a:solidFill>
                          <a:effectLst/>
                          <a:latin typeface="+mn-lt"/>
                          <a:ea typeface="+mn-ea"/>
                          <a:cs typeface="+mn-cs"/>
                        </a:rPr>
                        <a:t>learning to read simple treble clef notation and beginning to draw notes on staff</a:t>
                      </a:r>
                      <a:endParaRPr lang="en-GB" sz="1100" b="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a:t>Recorder lessons will continue with clean, non- squeaky notes being the ambition.</a:t>
                      </a:r>
                      <a:endParaRPr lang="en-GB" sz="1100" dirty="0"/>
                    </a:p>
                    <a:p>
                      <a:endParaRPr lang="en-GB" sz="1100" dirty="0"/>
                    </a:p>
                  </a:txBody>
                  <a:tcPr/>
                </a:tc>
                <a:extLst>
                  <a:ext uri="{0D108BD9-81ED-4DB2-BD59-A6C34878D82A}">
                    <a16:rowId xmlns:a16="http://schemas.microsoft.com/office/drawing/2014/main" val="3856804117"/>
                  </a:ext>
                </a:extLst>
              </a:tr>
            </a:tbl>
          </a:graphicData>
        </a:graphic>
      </p:graphicFrame>
    </p:spTree>
    <p:extLst>
      <p:ext uri="{BB962C8B-B14F-4D97-AF65-F5344CB8AC3E}">
        <p14:creationId xmlns:p14="http://schemas.microsoft.com/office/powerpoint/2010/main" val="2552715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81712612"/>
              </p:ext>
            </p:extLst>
          </p:nvPr>
        </p:nvGraphicFramePr>
        <p:xfrm>
          <a:off x="862150" y="243839"/>
          <a:ext cx="11016340" cy="5836921"/>
        </p:xfrm>
        <a:graphic>
          <a:graphicData uri="http://schemas.openxmlformats.org/drawingml/2006/table">
            <a:tbl>
              <a:tblPr firstRow="1" bandRow="1">
                <a:tableStyleId>{5C22544A-7EE6-4342-B048-85BDC9FD1C3A}</a:tableStyleId>
              </a:tblPr>
              <a:tblGrid>
                <a:gridCol w="2754085">
                  <a:extLst>
                    <a:ext uri="{9D8B030D-6E8A-4147-A177-3AD203B41FA5}">
                      <a16:colId xmlns:a16="http://schemas.microsoft.com/office/drawing/2014/main" val="2237097818"/>
                    </a:ext>
                  </a:extLst>
                </a:gridCol>
                <a:gridCol w="2754085">
                  <a:extLst>
                    <a:ext uri="{9D8B030D-6E8A-4147-A177-3AD203B41FA5}">
                      <a16:colId xmlns:a16="http://schemas.microsoft.com/office/drawing/2014/main" val="658666715"/>
                    </a:ext>
                  </a:extLst>
                </a:gridCol>
                <a:gridCol w="2754085">
                  <a:extLst>
                    <a:ext uri="{9D8B030D-6E8A-4147-A177-3AD203B41FA5}">
                      <a16:colId xmlns:a16="http://schemas.microsoft.com/office/drawing/2014/main" val="1286736939"/>
                    </a:ext>
                  </a:extLst>
                </a:gridCol>
                <a:gridCol w="2754085">
                  <a:extLst>
                    <a:ext uri="{9D8B030D-6E8A-4147-A177-3AD203B41FA5}">
                      <a16:colId xmlns:a16="http://schemas.microsoft.com/office/drawing/2014/main" val="2017262363"/>
                    </a:ext>
                  </a:extLst>
                </a:gridCol>
              </a:tblGrid>
              <a:tr h="271900">
                <a:tc gridSpan="4">
                  <a:txBody>
                    <a:bodyPr/>
                    <a:lstStyle/>
                    <a:p>
                      <a:pPr algn="ctr"/>
                      <a:r>
                        <a:rPr lang="en-GB" dirty="0"/>
                        <a:t>Whole school Music curriculum Map Year Group Objectives</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56913076"/>
                  </a:ext>
                </a:extLst>
              </a:tr>
              <a:tr h="426721">
                <a:tc>
                  <a:txBody>
                    <a:bodyPr/>
                    <a:lstStyle/>
                    <a:p>
                      <a:endParaRPr lang="en-GB" dirty="0"/>
                    </a:p>
                  </a:txBody>
                  <a:tcPr/>
                </a:tc>
                <a:tc>
                  <a:txBody>
                    <a:bodyPr/>
                    <a:lstStyle/>
                    <a:p>
                      <a:r>
                        <a:rPr lang="en-GB" dirty="0"/>
                        <a:t>Reception</a:t>
                      </a:r>
                    </a:p>
                  </a:txBody>
                  <a:tcPr/>
                </a:tc>
                <a:tc>
                  <a:txBody>
                    <a:bodyPr/>
                    <a:lstStyle/>
                    <a:p>
                      <a:r>
                        <a:rPr lang="en-GB" dirty="0"/>
                        <a:t>Year 1</a:t>
                      </a:r>
                    </a:p>
                  </a:txBody>
                  <a:tcPr/>
                </a:tc>
                <a:tc>
                  <a:txBody>
                    <a:bodyPr/>
                    <a:lstStyle/>
                    <a:p>
                      <a:r>
                        <a:rPr lang="en-GB" dirty="0"/>
                        <a:t>Year 2</a:t>
                      </a:r>
                    </a:p>
                  </a:txBody>
                  <a:tcPr/>
                </a:tc>
                <a:extLst>
                  <a:ext uri="{0D108BD9-81ED-4DB2-BD59-A6C34878D82A}">
                    <a16:rowId xmlns:a16="http://schemas.microsoft.com/office/drawing/2014/main" val="2192939890"/>
                  </a:ext>
                </a:extLst>
              </a:tr>
              <a:tr h="370840">
                <a:tc>
                  <a:txBody>
                    <a:bodyPr/>
                    <a:lstStyle/>
                    <a:p>
                      <a:r>
                        <a:rPr lang="en-GB" dirty="0"/>
                        <a:t>Spring 1</a:t>
                      </a:r>
                    </a:p>
                  </a:txBody>
                  <a:tcPr/>
                </a:tc>
                <a:tc>
                  <a:txBody>
                    <a:bodyPr/>
                    <a:lstStyle/>
                    <a:p>
                      <a:r>
                        <a:rPr lang="en-GB" sz="1100" kern="1200" dirty="0">
                          <a:solidFill>
                            <a:schemeClr val="dk1"/>
                          </a:solidFill>
                          <a:effectLst/>
                          <a:latin typeface="+mn-lt"/>
                          <a:ea typeface="+mn-ea"/>
                          <a:cs typeface="+mn-cs"/>
                        </a:rPr>
                        <a:t>CONTRASTS!</a:t>
                      </a:r>
                    </a:p>
                    <a:p>
                      <a:r>
                        <a:rPr lang="en-GB" sz="1100" kern="1200" dirty="0">
                          <a:solidFill>
                            <a:schemeClr val="dk1"/>
                          </a:solidFill>
                          <a:effectLst/>
                          <a:latin typeface="+mn-lt"/>
                          <a:ea typeface="+mn-ea"/>
                          <a:cs typeface="+mn-cs"/>
                        </a:rPr>
                        <a:t>Children  will learn about expression in music using the theme ‘Contrasts’. They will understand the importance of listening within music with a focus on loud/quiet, high/low, smooth/jumpy and fast/slow. They will listen to a variety of different styles of music and talk and share ideas about how it makes them feel or what it makes them think of. </a:t>
                      </a:r>
                    </a:p>
                    <a:p>
                      <a:r>
                        <a:rPr lang="en-GB" sz="1100" kern="1200" dirty="0">
                          <a:solidFill>
                            <a:schemeClr val="dk1"/>
                          </a:solidFill>
                          <a:effectLst/>
                          <a:latin typeface="+mn-lt"/>
                          <a:ea typeface="+mn-ea"/>
                          <a:cs typeface="+mn-cs"/>
                        </a:rPr>
                        <a:t>Singing will continue to be a core element in most music lessons .</a:t>
                      </a:r>
                      <a:endParaRPr lang="en-GB" sz="11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en-GB" sz="1100" kern="1200" dirty="0">
                          <a:solidFill>
                            <a:schemeClr val="dk1"/>
                          </a:solidFill>
                          <a:effectLst/>
                          <a:latin typeface="+mn-lt"/>
                          <a:ea typeface="+mn-ea"/>
                          <a:cs typeface="+mn-cs"/>
                        </a:rPr>
                        <a:t>PETER AND THE WOLF</a:t>
                      </a:r>
                    </a:p>
                    <a:p>
                      <a:r>
                        <a:rPr lang="en-GB" sz="1100" kern="1200" dirty="0">
                          <a:solidFill>
                            <a:schemeClr val="dk1"/>
                          </a:solidFill>
                          <a:effectLst/>
                          <a:latin typeface="+mn-lt"/>
                          <a:ea typeface="+mn-ea"/>
                          <a:cs typeface="+mn-cs"/>
                        </a:rPr>
                        <a:t>Children</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will be expanding their knowledge of note values by learning how they can create rhythms using crotchets, quavers and minims. They will learn and internalise the rhythms and notation. Listening is an extremely important part of music and pupils will listen to a wide variety of music to understand how rhythm can be used in music and to recognise different instruments. We will particularly use Prokofiev’s Peter and the Wolf.</a:t>
                      </a:r>
                    </a:p>
                    <a:p>
                      <a:r>
                        <a:rPr lang="en-GB" sz="1100" kern="1200" dirty="0">
                          <a:solidFill>
                            <a:schemeClr val="dk1"/>
                          </a:solidFill>
                          <a:effectLst/>
                          <a:latin typeface="+mn-lt"/>
                          <a:ea typeface="+mn-ea"/>
                          <a:cs typeface="+mn-cs"/>
                        </a:rPr>
                        <a:t> </a:t>
                      </a:r>
                    </a:p>
                    <a:p>
                      <a:endParaRPr lang="en-GB" sz="1100" b="0" dirty="0"/>
                    </a:p>
                  </a:txBody>
                  <a:tcPr/>
                </a:tc>
                <a:tc>
                  <a:txBody>
                    <a:bodyPr/>
                    <a:lstStyle/>
                    <a:p>
                      <a:r>
                        <a:rPr lang="en-GB" sz="1100" kern="1200" dirty="0">
                          <a:solidFill>
                            <a:schemeClr val="dk1"/>
                          </a:solidFill>
                          <a:effectLst/>
                          <a:latin typeface="+mn-lt"/>
                          <a:ea typeface="+mn-ea"/>
                          <a:cs typeface="+mn-cs"/>
                        </a:rPr>
                        <a:t>RECORDERS</a:t>
                      </a:r>
                    </a:p>
                    <a:p>
                      <a:r>
                        <a:rPr lang="en-GB" sz="1100" kern="1200" dirty="0">
                          <a:solidFill>
                            <a:schemeClr val="dk1"/>
                          </a:solidFill>
                          <a:effectLst/>
                          <a:latin typeface="+mn-lt"/>
                          <a:ea typeface="+mn-ea"/>
                          <a:cs typeface="+mn-cs"/>
                        </a:rPr>
                        <a:t>Children will continue to consolidate and extend their knowledge of the recorder, building</a:t>
                      </a:r>
                      <a:r>
                        <a:rPr lang="en-GB" sz="1100" kern="1200" baseline="0" dirty="0">
                          <a:solidFill>
                            <a:schemeClr val="dk1"/>
                          </a:solidFill>
                          <a:effectLst/>
                          <a:latin typeface="+mn-lt"/>
                          <a:ea typeface="+mn-ea"/>
                          <a:cs typeface="+mn-cs"/>
                        </a:rPr>
                        <a:t> upon notes learnt in Autumn term to play more complex tunes. They will learn to self-diagnose areas for improvement in their own playing as well as helping each other to improve. Children will also explore and create rhythmic patterns by playing single pitch rhythms. </a:t>
                      </a:r>
                      <a:r>
                        <a:rPr lang="en-GB" sz="1100" kern="1200" dirty="0">
                          <a:solidFill>
                            <a:schemeClr val="dk1"/>
                          </a:solidFill>
                          <a:effectLst/>
                          <a:latin typeface="+mn-lt"/>
                          <a:ea typeface="+mn-ea"/>
                          <a:cs typeface="+mn-cs"/>
                        </a:rPr>
                        <a:t>Children</a:t>
                      </a:r>
                      <a:r>
                        <a:rPr lang="en-GB" sz="1100" kern="1200" baseline="0" dirty="0">
                          <a:solidFill>
                            <a:schemeClr val="dk1"/>
                          </a:solidFill>
                          <a:effectLst/>
                          <a:latin typeface="+mn-lt"/>
                          <a:ea typeface="+mn-ea"/>
                          <a:cs typeface="+mn-cs"/>
                        </a:rPr>
                        <a:t> will </a:t>
                      </a:r>
                      <a:r>
                        <a:rPr lang="en-GB" sz="1100" kern="1200" dirty="0">
                          <a:solidFill>
                            <a:schemeClr val="dk1"/>
                          </a:solidFill>
                          <a:effectLst/>
                          <a:latin typeface="+mn-lt"/>
                          <a:ea typeface="+mn-ea"/>
                          <a:cs typeface="+mn-cs"/>
                        </a:rPr>
                        <a:t>deepen skill of aural discrimination and focus on sustaining rhythmic patterns and beats against other rhythmic matter. Children will read music</a:t>
                      </a:r>
                      <a:r>
                        <a:rPr lang="en-GB" sz="1100" kern="1200" baseline="0" dirty="0">
                          <a:solidFill>
                            <a:schemeClr val="dk1"/>
                          </a:solidFill>
                          <a:effectLst/>
                          <a:latin typeface="+mn-lt"/>
                          <a:ea typeface="+mn-ea"/>
                          <a:cs typeface="+mn-cs"/>
                        </a:rPr>
                        <a:t> notation and clap/play simple rhythms.</a:t>
                      </a:r>
                      <a:endParaRPr lang="en-GB" sz="1100" b="0" dirty="0"/>
                    </a:p>
                  </a:txBody>
                  <a:tcPr/>
                </a:tc>
                <a:extLst>
                  <a:ext uri="{0D108BD9-81ED-4DB2-BD59-A6C34878D82A}">
                    <a16:rowId xmlns:a16="http://schemas.microsoft.com/office/drawing/2014/main" val="3147376491"/>
                  </a:ext>
                </a:extLst>
              </a:tr>
              <a:tr h="370840">
                <a:tc>
                  <a:txBody>
                    <a:bodyPr/>
                    <a:lstStyle/>
                    <a:p>
                      <a:r>
                        <a:rPr lang="en-GB" dirty="0"/>
                        <a:t>Spring 2</a:t>
                      </a:r>
                    </a:p>
                  </a:txBody>
                  <a:tcPr/>
                </a:tc>
                <a:tc>
                  <a:txBody>
                    <a:bodyPr/>
                    <a:lstStyle/>
                    <a:p>
                      <a:r>
                        <a:rPr lang="en-GB" sz="1100" kern="1200" dirty="0">
                          <a:solidFill>
                            <a:schemeClr val="dk1"/>
                          </a:solidFill>
                          <a:effectLst/>
                          <a:latin typeface="+mn-lt"/>
                          <a:ea typeface="+mn-ea"/>
                          <a:cs typeface="+mn-cs"/>
                        </a:rPr>
                        <a:t>CARNIVAL OF THE ANIMALS</a:t>
                      </a:r>
                    </a:p>
                    <a:p>
                      <a:r>
                        <a:rPr lang="en-GB" sz="1100" kern="1200" dirty="0">
                          <a:solidFill>
                            <a:schemeClr val="dk1"/>
                          </a:solidFill>
                          <a:effectLst/>
                          <a:latin typeface="+mn-lt"/>
                          <a:ea typeface="+mn-ea"/>
                          <a:cs typeface="+mn-cs"/>
                        </a:rPr>
                        <a:t>Continuing the ‘Contrasts’ theme,</a:t>
                      </a:r>
                      <a:r>
                        <a:rPr lang="en-GB" sz="1100" kern="1200" baseline="0" dirty="0">
                          <a:solidFill>
                            <a:schemeClr val="dk1"/>
                          </a:solidFill>
                          <a:effectLst/>
                          <a:latin typeface="+mn-lt"/>
                          <a:ea typeface="+mn-ea"/>
                          <a:cs typeface="+mn-cs"/>
                        </a:rPr>
                        <a:t> children will play listening games and explore the elements of music. </a:t>
                      </a:r>
                      <a:r>
                        <a:rPr lang="en-GB" sz="1100" kern="1200" dirty="0">
                          <a:solidFill>
                            <a:schemeClr val="dk1"/>
                          </a:solidFill>
                          <a:effectLst/>
                          <a:latin typeface="+mn-lt"/>
                          <a:ea typeface="+mn-ea"/>
                          <a:cs typeface="+mn-cs"/>
                        </a:rPr>
                        <a:t>The main piece this term will be Carnival of the Animals by Saint-Saens</a:t>
                      </a:r>
                    </a:p>
                    <a:p>
                      <a:r>
                        <a:rPr lang="en-GB" sz="1100" kern="1200" dirty="0">
                          <a:solidFill>
                            <a:schemeClr val="dk1"/>
                          </a:solidFill>
                          <a:effectLst/>
                          <a:latin typeface="+mn-lt"/>
                          <a:ea typeface="+mn-ea"/>
                          <a:cs typeface="+mn-cs"/>
                        </a:rPr>
                        <a:t>Children will continue to consolidate and extend their knowledge and use of musical language.</a:t>
                      </a:r>
                    </a:p>
                    <a:p>
                      <a:r>
                        <a:rPr lang="en-GB" sz="1100" kern="1200" dirty="0">
                          <a:solidFill>
                            <a:schemeClr val="dk1"/>
                          </a:solidFill>
                          <a:effectLst/>
                          <a:latin typeface="+mn-lt"/>
                          <a:ea typeface="+mn-ea"/>
                          <a:cs typeface="+mn-cs"/>
                        </a:rPr>
                        <a:t>A</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special emphasis on learning songs for Easter</a:t>
                      </a:r>
                      <a:r>
                        <a:rPr lang="en-GB" sz="1100" kern="1200" baseline="0" dirty="0">
                          <a:solidFill>
                            <a:schemeClr val="dk1"/>
                          </a:solidFill>
                          <a:effectLst/>
                          <a:latin typeface="+mn-lt"/>
                          <a:ea typeface="+mn-ea"/>
                          <a:cs typeface="+mn-cs"/>
                        </a:rPr>
                        <a:t> will take place in each lesson.</a:t>
                      </a:r>
                      <a:endParaRPr lang="en-GB"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baseline="0" dirty="0">
                          <a:solidFill>
                            <a:schemeClr val="dk1"/>
                          </a:solidFill>
                          <a:effectLst/>
                          <a:latin typeface="+mn-lt"/>
                          <a:ea typeface="+mn-ea"/>
                          <a:cs typeface="+mn-cs"/>
                        </a:rPr>
                        <a:t>INSTRUMENTS OF THE ORCHESTRA</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baseline="0" dirty="0">
                          <a:solidFill>
                            <a:schemeClr val="dk1"/>
                          </a:solidFill>
                          <a:effectLst/>
                          <a:latin typeface="+mn-lt"/>
                          <a:ea typeface="+mn-ea"/>
                          <a:cs typeface="+mn-cs"/>
                        </a:rPr>
                        <a:t>Building upon instrument recognition from Spring 1, musicians (parents, professional and others) will be invited into lessons to enable children to experience live instrument playing. Children will have opportunity to hold instruments and ask questions to explore sound and technique. Children will choose instruments to research and draw.</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A</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special emphasis on learning songs for Easter</a:t>
                      </a:r>
                      <a:r>
                        <a:rPr lang="en-GB" sz="1100" kern="1200" baseline="0" dirty="0">
                          <a:solidFill>
                            <a:schemeClr val="dk1"/>
                          </a:solidFill>
                          <a:effectLst/>
                          <a:latin typeface="+mn-lt"/>
                          <a:ea typeface="+mn-ea"/>
                          <a:cs typeface="+mn-cs"/>
                        </a:rPr>
                        <a:t> will take place in each lesson.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a:p>
                    <a:p>
                      <a:endParaRPr lang="en-GB"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RECORDERS</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Children</a:t>
                      </a:r>
                      <a:r>
                        <a:rPr lang="en-GB" sz="1100" kern="1200" baseline="0" dirty="0">
                          <a:solidFill>
                            <a:schemeClr val="dk1"/>
                          </a:solidFill>
                          <a:effectLst/>
                          <a:latin typeface="+mn-lt"/>
                          <a:ea typeface="+mn-ea"/>
                          <a:cs typeface="+mn-cs"/>
                        </a:rPr>
                        <a:t> will listen to a variety of different composers, genres and eras. Children will continue to learn the recorder and build upon their knowledge of music notation. Children will write music notation and play each others compositions. A </a:t>
                      </a:r>
                      <a:r>
                        <a:rPr lang="en-GB" sz="1100" kern="1200" dirty="0">
                          <a:solidFill>
                            <a:schemeClr val="dk1"/>
                          </a:solidFill>
                          <a:effectLst/>
                          <a:latin typeface="+mn-lt"/>
                          <a:ea typeface="+mn-ea"/>
                          <a:cs typeface="+mn-cs"/>
                        </a:rPr>
                        <a:t>special emphasis on learning songs for Easter</a:t>
                      </a:r>
                      <a:r>
                        <a:rPr lang="en-GB" sz="1100" kern="1200" baseline="0" dirty="0">
                          <a:solidFill>
                            <a:schemeClr val="dk1"/>
                          </a:solidFill>
                          <a:effectLst/>
                          <a:latin typeface="+mn-lt"/>
                          <a:ea typeface="+mn-ea"/>
                          <a:cs typeface="+mn-cs"/>
                        </a:rPr>
                        <a:t> will take place in each lesson.</a:t>
                      </a:r>
                      <a:endParaRPr lang="en-GB" sz="1100" dirty="0"/>
                    </a:p>
                    <a:p>
                      <a:endParaRPr lang="en-GB" sz="1100" dirty="0"/>
                    </a:p>
                  </a:txBody>
                  <a:tcPr/>
                </a:tc>
                <a:extLst>
                  <a:ext uri="{0D108BD9-81ED-4DB2-BD59-A6C34878D82A}">
                    <a16:rowId xmlns:a16="http://schemas.microsoft.com/office/drawing/2014/main" val="3856804117"/>
                  </a:ext>
                </a:extLst>
              </a:tr>
            </a:tbl>
          </a:graphicData>
        </a:graphic>
      </p:graphicFrame>
    </p:spTree>
    <p:extLst>
      <p:ext uri="{BB962C8B-B14F-4D97-AF65-F5344CB8AC3E}">
        <p14:creationId xmlns:p14="http://schemas.microsoft.com/office/powerpoint/2010/main" val="2770341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95679967"/>
              </p:ext>
            </p:extLst>
          </p:nvPr>
        </p:nvGraphicFramePr>
        <p:xfrm>
          <a:off x="862150" y="243839"/>
          <a:ext cx="11016340" cy="4160521"/>
        </p:xfrm>
        <a:graphic>
          <a:graphicData uri="http://schemas.openxmlformats.org/drawingml/2006/table">
            <a:tbl>
              <a:tblPr firstRow="1" bandRow="1">
                <a:tableStyleId>{5C22544A-7EE6-4342-B048-85BDC9FD1C3A}</a:tableStyleId>
              </a:tblPr>
              <a:tblGrid>
                <a:gridCol w="2754085">
                  <a:extLst>
                    <a:ext uri="{9D8B030D-6E8A-4147-A177-3AD203B41FA5}">
                      <a16:colId xmlns:a16="http://schemas.microsoft.com/office/drawing/2014/main" val="2237097818"/>
                    </a:ext>
                  </a:extLst>
                </a:gridCol>
                <a:gridCol w="2754085">
                  <a:extLst>
                    <a:ext uri="{9D8B030D-6E8A-4147-A177-3AD203B41FA5}">
                      <a16:colId xmlns:a16="http://schemas.microsoft.com/office/drawing/2014/main" val="658666715"/>
                    </a:ext>
                  </a:extLst>
                </a:gridCol>
                <a:gridCol w="2754085">
                  <a:extLst>
                    <a:ext uri="{9D8B030D-6E8A-4147-A177-3AD203B41FA5}">
                      <a16:colId xmlns:a16="http://schemas.microsoft.com/office/drawing/2014/main" val="1286736939"/>
                    </a:ext>
                  </a:extLst>
                </a:gridCol>
                <a:gridCol w="2754085">
                  <a:extLst>
                    <a:ext uri="{9D8B030D-6E8A-4147-A177-3AD203B41FA5}">
                      <a16:colId xmlns:a16="http://schemas.microsoft.com/office/drawing/2014/main" val="2017262363"/>
                    </a:ext>
                  </a:extLst>
                </a:gridCol>
              </a:tblGrid>
              <a:tr h="271900">
                <a:tc gridSpan="4">
                  <a:txBody>
                    <a:bodyPr/>
                    <a:lstStyle/>
                    <a:p>
                      <a:pPr algn="ctr"/>
                      <a:r>
                        <a:rPr lang="en-GB" dirty="0"/>
                        <a:t>Whole school Music curriculum Map Year Group Objectives</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56913076"/>
                  </a:ext>
                </a:extLst>
              </a:tr>
              <a:tr h="426721">
                <a:tc>
                  <a:txBody>
                    <a:bodyPr/>
                    <a:lstStyle/>
                    <a:p>
                      <a:endParaRPr lang="en-GB" dirty="0"/>
                    </a:p>
                  </a:txBody>
                  <a:tcPr/>
                </a:tc>
                <a:tc>
                  <a:txBody>
                    <a:bodyPr/>
                    <a:lstStyle/>
                    <a:p>
                      <a:r>
                        <a:rPr lang="en-GB" dirty="0"/>
                        <a:t>Reception</a:t>
                      </a:r>
                    </a:p>
                  </a:txBody>
                  <a:tcPr/>
                </a:tc>
                <a:tc>
                  <a:txBody>
                    <a:bodyPr/>
                    <a:lstStyle/>
                    <a:p>
                      <a:r>
                        <a:rPr lang="en-GB" dirty="0"/>
                        <a:t>Year 1</a:t>
                      </a:r>
                    </a:p>
                  </a:txBody>
                  <a:tcPr/>
                </a:tc>
                <a:tc>
                  <a:txBody>
                    <a:bodyPr/>
                    <a:lstStyle/>
                    <a:p>
                      <a:r>
                        <a:rPr lang="en-GB" dirty="0"/>
                        <a:t>Year 2</a:t>
                      </a:r>
                    </a:p>
                  </a:txBody>
                  <a:tcPr/>
                </a:tc>
                <a:extLst>
                  <a:ext uri="{0D108BD9-81ED-4DB2-BD59-A6C34878D82A}">
                    <a16:rowId xmlns:a16="http://schemas.microsoft.com/office/drawing/2014/main" val="2192939890"/>
                  </a:ext>
                </a:extLst>
              </a:tr>
              <a:tr h="370840">
                <a:tc>
                  <a:txBody>
                    <a:bodyPr/>
                    <a:lstStyle/>
                    <a:p>
                      <a:r>
                        <a:rPr lang="en-GB" dirty="0"/>
                        <a:t>Summer 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ACTION!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Children will learn about different note lengths. They will continue to develop listening, rhythmic and concentration skills with the emphasis on three note values – crotchet, minim, and quavers. Percussion instruments will be played regularly. Singing will continue to be a core element in most music lessons.</a:t>
                      </a:r>
                    </a:p>
                    <a:p>
                      <a:endParaRPr lang="en-GB" sz="11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PITCH</a:t>
                      </a:r>
                      <a:r>
                        <a:rPr lang="en-GB" sz="1100" kern="1200" baseline="0" dirty="0">
                          <a:solidFill>
                            <a:schemeClr val="dk1"/>
                          </a:solidFill>
                          <a:effectLst/>
                          <a:latin typeface="+mn-lt"/>
                          <a:ea typeface="+mn-ea"/>
                          <a:cs typeface="+mn-cs"/>
                        </a:rPr>
                        <a:t> PERFECT</a:t>
                      </a:r>
                    </a:p>
                    <a:p>
                      <a:pPr marL="0" marR="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Children will be concentrating on the concept of PITCH. They will continue to develop listening, rhythmic and concentration skills and consolidate rhythm building and note value understanding. Singing will be used in most lessons and percussion instruments will be played where appropriate.</a:t>
                      </a:r>
                    </a:p>
                    <a:p>
                      <a:endParaRPr lang="en-GB" sz="1100" b="0" dirty="0"/>
                    </a:p>
                  </a:txBody>
                  <a:tcPr/>
                </a:tc>
                <a:tc>
                  <a:txBody>
                    <a:bodyPr/>
                    <a:lstStyle/>
                    <a:p>
                      <a:r>
                        <a:rPr lang="en-GB" sz="1100" b="0" dirty="0"/>
                        <a:t>RECORDERS AND RHYTHMS</a:t>
                      </a:r>
                    </a:p>
                    <a:p>
                      <a:r>
                        <a:rPr lang="en-GB" sz="1100" b="0" dirty="0"/>
                        <a:t>Children will consolidate recorder knowledge and music notation understanding. They will play</a:t>
                      </a:r>
                      <a:r>
                        <a:rPr lang="en-GB" sz="1100" b="0" baseline="0" dirty="0"/>
                        <a:t> increasingly complex melodies, learning new notes and playing with expression and dynamics. Children will understand that music is written on a staff and this is how pitch is shown.</a:t>
                      </a:r>
                      <a:endParaRPr lang="en-GB" sz="1100" b="0" dirty="0"/>
                    </a:p>
                  </a:txBody>
                  <a:tcPr/>
                </a:tc>
                <a:extLst>
                  <a:ext uri="{0D108BD9-81ED-4DB2-BD59-A6C34878D82A}">
                    <a16:rowId xmlns:a16="http://schemas.microsoft.com/office/drawing/2014/main" val="3147376491"/>
                  </a:ext>
                </a:extLst>
              </a:tr>
              <a:tr h="370840">
                <a:tc>
                  <a:txBody>
                    <a:bodyPr/>
                    <a:lstStyle/>
                    <a:p>
                      <a:r>
                        <a:rPr lang="en-GB" dirty="0"/>
                        <a:t>Summer 2</a:t>
                      </a:r>
                    </a:p>
                  </a:txBody>
                  <a:tcPr/>
                </a:tc>
                <a:tc>
                  <a:txBody>
                    <a:bodyPr/>
                    <a:lstStyle/>
                    <a:p>
                      <a:r>
                        <a:rPr lang="en-GB" sz="1100" dirty="0"/>
                        <a:t>LET’S PLAY</a:t>
                      </a:r>
                    </a:p>
                    <a:p>
                      <a:r>
                        <a:rPr lang="en-GB" sz="1100" dirty="0"/>
                        <a:t>Children will consolidate music knowledge by playing favourite listening games and singing favourite songs from the year. Children will listen</a:t>
                      </a:r>
                      <a:r>
                        <a:rPr lang="en-GB" sz="1100" baseline="0" dirty="0"/>
                        <a:t> to a variety of music and talk about what they hear and how it makes them feel or what it makes them picture.</a:t>
                      </a:r>
                      <a:endParaRPr lang="en-GB" sz="1100" dirty="0"/>
                    </a:p>
                  </a:txBody>
                  <a:tcPr/>
                </a:tc>
                <a:tc>
                  <a:txBody>
                    <a:bodyPr/>
                    <a:lstStyle/>
                    <a:p>
                      <a:r>
                        <a:rPr lang="en-GB" sz="1100" dirty="0"/>
                        <a:t>HANDBELLS – ENJOYING PLAYING A TUNED INSTRUMENT</a:t>
                      </a:r>
                    </a:p>
                    <a:p>
                      <a:r>
                        <a:rPr lang="en-GB" sz="1100" dirty="0"/>
                        <a:t>Children will explore</a:t>
                      </a:r>
                      <a:r>
                        <a:rPr lang="en-GB" sz="1100" baseline="0" dirty="0"/>
                        <a:t> pitch by playing </a:t>
                      </a:r>
                      <a:r>
                        <a:rPr lang="en-GB" sz="1100" baseline="0" dirty="0" err="1"/>
                        <a:t>handbells</a:t>
                      </a:r>
                      <a:r>
                        <a:rPr lang="en-GB" sz="1100" baseline="0" dirty="0"/>
                        <a:t>. They will learn to follow music visualisation and play together keeping a steady beat. Children will develop ensemble playing techniques such as starting and stopping together, holding instruments still while waiting their turn/note.</a:t>
                      </a:r>
                      <a:endParaRPr lang="en-GB" sz="1100" dirty="0"/>
                    </a:p>
                  </a:txBody>
                  <a:tcPr/>
                </a:tc>
                <a:tc>
                  <a:txBody>
                    <a:bodyPr/>
                    <a:lstStyle/>
                    <a:p>
                      <a:r>
                        <a:rPr lang="en-GB" sz="1100" dirty="0"/>
                        <a:t>RHYTHMS AND CLASSICAL GREATS</a:t>
                      </a:r>
                    </a:p>
                    <a:p>
                      <a:r>
                        <a:rPr lang="en-GB" sz="1100" dirty="0"/>
                        <a:t>Children will practice songs</a:t>
                      </a:r>
                      <a:r>
                        <a:rPr lang="en-GB" sz="1100" baseline="0" dirty="0"/>
                        <a:t> and</a:t>
                      </a:r>
                      <a:r>
                        <a:rPr lang="en-GB" sz="1100" dirty="0"/>
                        <a:t> recorder</a:t>
                      </a:r>
                      <a:r>
                        <a:rPr lang="en-GB" sz="1100" baseline="0" dirty="0"/>
                        <a:t> melodies</a:t>
                      </a:r>
                      <a:r>
                        <a:rPr lang="en-GB" sz="1100" dirty="0"/>
                        <a:t> to perform at end of year celebration of moving on. Concentrating on performance techniques.</a:t>
                      </a:r>
                    </a:p>
                  </a:txBody>
                  <a:tcPr/>
                </a:tc>
                <a:extLst>
                  <a:ext uri="{0D108BD9-81ED-4DB2-BD59-A6C34878D82A}">
                    <a16:rowId xmlns:a16="http://schemas.microsoft.com/office/drawing/2014/main" val="3856804117"/>
                  </a:ext>
                </a:extLst>
              </a:tr>
            </a:tbl>
          </a:graphicData>
        </a:graphic>
      </p:graphicFrame>
    </p:spTree>
    <p:extLst>
      <p:ext uri="{BB962C8B-B14F-4D97-AF65-F5344CB8AC3E}">
        <p14:creationId xmlns:p14="http://schemas.microsoft.com/office/powerpoint/2010/main" val="1786188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12826368"/>
              </p:ext>
            </p:extLst>
          </p:nvPr>
        </p:nvGraphicFramePr>
        <p:xfrm>
          <a:off x="1177834" y="353876"/>
          <a:ext cx="9675224" cy="5042262"/>
        </p:xfrm>
        <a:graphic>
          <a:graphicData uri="http://schemas.openxmlformats.org/drawingml/2006/table">
            <a:tbl>
              <a:tblPr firstRow="1" bandRow="1">
                <a:tableStyleId>{5C22544A-7EE6-4342-B048-85BDC9FD1C3A}</a:tableStyleId>
              </a:tblPr>
              <a:tblGrid>
                <a:gridCol w="9675224">
                  <a:extLst>
                    <a:ext uri="{9D8B030D-6E8A-4147-A177-3AD203B41FA5}">
                      <a16:colId xmlns:a16="http://schemas.microsoft.com/office/drawing/2014/main" val="861080406"/>
                    </a:ext>
                  </a:extLst>
                </a:gridCol>
              </a:tblGrid>
              <a:tr h="444627">
                <a:tc>
                  <a:txBody>
                    <a:bodyPr/>
                    <a:lstStyle/>
                    <a:p>
                      <a:pPr algn="ctr"/>
                      <a:r>
                        <a:rPr lang="en-GB" dirty="0"/>
                        <a:t>Performance Opportunities</a:t>
                      </a:r>
                    </a:p>
                  </a:txBody>
                  <a:tcPr/>
                </a:tc>
                <a:extLst>
                  <a:ext uri="{0D108BD9-81ED-4DB2-BD59-A6C34878D82A}">
                    <a16:rowId xmlns:a16="http://schemas.microsoft.com/office/drawing/2014/main" val="3052805042"/>
                  </a:ext>
                </a:extLst>
              </a:tr>
              <a:tr h="4597635">
                <a:tc>
                  <a:txBody>
                    <a:bodyPr/>
                    <a:lstStyle/>
                    <a:p>
                      <a:pPr marL="285750" indent="-285750" algn="l">
                        <a:buFont typeface="Arial" panose="020B0604020202020204" pitchFamily="34" charset="0"/>
                        <a:buChar char="•"/>
                      </a:pPr>
                      <a:r>
                        <a:rPr lang="en-GB" u="sng" dirty="0"/>
                        <a:t>Thursday Thunder </a:t>
                      </a:r>
                      <a:r>
                        <a:rPr lang="en-GB" dirty="0"/>
                        <a:t>(weekly)</a:t>
                      </a:r>
                    </a:p>
                    <a:p>
                      <a:pPr marL="285750" indent="-285750" algn="l">
                        <a:buFont typeface="Arial" panose="020B0604020202020204" pitchFamily="34" charset="0"/>
                        <a:buChar char="•"/>
                      </a:pPr>
                      <a:r>
                        <a:rPr lang="en-GB" u="sng" dirty="0"/>
                        <a:t>Treble Clefs Tour </a:t>
                      </a:r>
                      <a:r>
                        <a:rPr lang="en-GB" dirty="0"/>
                        <a:t>– </a:t>
                      </a:r>
                      <a:r>
                        <a:rPr lang="en-GB" dirty="0" err="1"/>
                        <a:t>Tythe</a:t>
                      </a:r>
                      <a:r>
                        <a:rPr lang="en-GB" baseline="0" dirty="0"/>
                        <a:t> Barn at Christmas, Haddenham Garden Centre, Hartwell Nurseries, </a:t>
                      </a:r>
                      <a:r>
                        <a:rPr lang="en-GB" baseline="0" dirty="0" err="1"/>
                        <a:t>Abbeyfields</a:t>
                      </a:r>
                      <a:r>
                        <a:rPr lang="en-GB" baseline="0" dirty="0"/>
                        <a:t>, DAF trucks UK Headquarters, Village events, School Summer Fete</a:t>
                      </a:r>
                    </a:p>
                    <a:p>
                      <a:pPr marL="285750" indent="-285750" algn="l">
                        <a:buFont typeface="Arial" panose="020B0604020202020204" pitchFamily="34" charset="0"/>
                        <a:buChar char="•"/>
                      </a:pPr>
                      <a:r>
                        <a:rPr lang="en-GB" u="sng" baseline="0" dirty="0" err="1"/>
                        <a:t>Yr</a:t>
                      </a:r>
                      <a:r>
                        <a:rPr lang="en-GB" u="sng" baseline="0" dirty="0"/>
                        <a:t> 2</a:t>
                      </a:r>
                      <a:r>
                        <a:rPr lang="en-GB" baseline="0" dirty="0"/>
                        <a:t> – </a:t>
                      </a:r>
                      <a:r>
                        <a:rPr lang="en-GB" baseline="0" dirty="0" err="1"/>
                        <a:t>Abbeyfields</a:t>
                      </a:r>
                      <a:r>
                        <a:rPr lang="en-GB" baseline="0" dirty="0"/>
                        <a:t>, Over 60’s Club Tea Party, </a:t>
                      </a:r>
                      <a:r>
                        <a:rPr lang="en-GB" baseline="0" dirty="0" err="1"/>
                        <a:t>Cekebration</a:t>
                      </a:r>
                      <a:r>
                        <a:rPr lang="en-GB" baseline="0" dirty="0"/>
                        <a:t> of moving on</a:t>
                      </a:r>
                    </a:p>
                    <a:p>
                      <a:pPr marL="285750" indent="-285750" algn="l">
                        <a:buFont typeface="Arial" panose="020B0604020202020204" pitchFamily="34" charset="0"/>
                        <a:buChar char="•"/>
                      </a:pPr>
                      <a:r>
                        <a:rPr lang="en-GB" u="sng" baseline="0" dirty="0"/>
                        <a:t>Whole School </a:t>
                      </a:r>
                      <a:r>
                        <a:rPr lang="en-GB" baseline="0" dirty="0"/>
                        <a:t>- Christmas Performance, Nativity, Easter, Harvest, Mother’s Day</a:t>
                      </a:r>
                      <a:endParaRPr lang="en-GB" dirty="0"/>
                    </a:p>
                  </a:txBody>
                  <a:tcPr/>
                </a:tc>
                <a:extLst>
                  <a:ext uri="{0D108BD9-81ED-4DB2-BD59-A6C34878D82A}">
                    <a16:rowId xmlns:a16="http://schemas.microsoft.com/office/drawing/2014/main" val="3967119066"/>
                  </a:ext>
                </a:extLst>
              </a:tr>
            </a:tbl>
          </a:graphicData>
        </a:graphic>
      </p:graphicFrame>
    </p:spTree>
    <p:extLst>
      <p:ext uri="{BB962C8B-B14F-4D97-AF65-F5344CB8AC3E}">
        <p14:creationId xmlns:p14="http://schemas.microsoft.com/office/powerpoint/2010/main" val="1828626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04113714"/>
              </p:ext>
            </p:extLst>
          </p:nvPr>
        </p:nvGraphicFramePr>
        <p:xfrm>
          <a:off x="1177834" y="353876"/>
          <a:ext cx="9675224" cy="5042262"/>
        </p:xfrm>
        <a:graphic>
          <a:graphicData uri="http://schemas.openxmlformats.org/drawingml/2006/table">
            <a:tbl>
              <a:tblPr firstRow="1" bandRow="1">
                <a:tableStyleId>{5C22544A-7EE6-4342-B048-85BDC9FD1C3A}</a:tableStyleId>
              </a:tblPr>
              <a:tblGrid>
                <a:gridCol w="9675224">
                  <a:extLst>
                    <a:ext uri="{9D8B030D-6E8A-4147-A177-3AD203B41FA5}">
                      <a16:colId xmlns:a16="http://schemas.microsoft.com/office/drawing/2014/main" val="861080406"/>
                    </a:ext>
                  </a:extLst>
                </a:gridCol>
              </a:tblGrid>
              <a:tr h="444627">
                <a:tc>
                  <a:txBody>
                    <a:bodyPr/>
                    <a:lstStyle/>
                    <a:p>
                      <a:pPr algn="ctr"/>
                      <a:r>
                        <a:rPr lang="en-GB" dirty="0" err="1"/>
                        <a:t>Opportunies</a:t>
                      </a:r>
                      <a:r>
                        <a:rPr lang="en-GB" dirty="0"/>
                        <a:t> to experience</a:t>
                      </a:r>
                      <a:r>
                        <a:rPr lang="en-GB" baseline="0" dirty="0"/>
                        <a:t> live music</a:t>
                      </a:r>
                      <a:endParaRPr lang="en-GB" dirty="0"/>
                    </a:p>
                  </a:txBody>
                  <a:tcPr/>
                </a:tc>
                <a:extLst>
                  <a:ext uri="{0D108BD9-81ED-4DB2-BD59-A6C34878D82A}">
                    <a16:rowId xmlns:a16="http://schemas.microsoft.com/office/drawing/2014/main" val="3052805042"/>
                  </a:ext>
                </a:extLst>
              </a:tr>
              <a:tr h="4597635">
                <a:tc>
                  <a:txBody>
                    <a:bodyPr/>
                    <a:lstStyle/>
                    <a:p>
                      <a:pPr marL="285750" indent="-285750" algn="l">
                        <a:buFont typeface="Arial" panose="020B0604020202020204" pitchFamily="34" charset="0"/>
                        <a:buChar char="•"/>
                      </a:pPr>
                      <a:r>
                        <a:rPr lang="en-GB" dirty="0" err="1"/>
                        <a:t>Bulembu</a:t>
                      </a:r>
                      <a:r>
                        <a:rPr lang="en-GB" dirty="0"/>
                        <a:t> Choir (Swaziland)</a:t>
                      </a:r>
                    </a:p>
                    <a:p>
                      <a:pPr marL="285750" indent="-285750" algn="l">
                        <a:buFont typeface="Arial" panose="020B0604020202020204" pitchFamily="34" charset="0"/>
                        <a:buChar char="•"/>
                      </a:pPr>
                      <a:r>
                        <a:rPr lang="en-GB" dirty="0"/>
                        <a:t>Steel Band</a:t>
                      </a:r>
                    </a:p>
                    <a:p>
                      <a:pPr marL="285750" indent="-285750" algn="l">
                        <a:buFont typeface="Arial" panose="020B0604020202020204" pitchFamily="34" charset="0"/>
                        <a:buChar char="•"/>
                      </a:pPr>
                      <a:r>
                        <a:rPr lang="en-GB" dirty="0"/>
                        <a:t>Yr1 Parents coming into class to play and talk about instruments</a:t>
                      </a:r>
                    </a:p>
                    <a:p>
                      <a:pPr marL="285750" indent="-285750" algn="l">
                        <a:buFont typeface="Arial" panose="020B0604020202020204" pitchFamily="34" charset="0"/>
                        <a:buChar char="•"/>
                      </a:pPr>
                      <a:r>
                        <a:rPr lang="en-GB" dirty="0"/>
                        <a:t>Peter and the Wolf South Bank Orchestra</a:t>
                      </a:r>
                    </a:p>
                    <a:p>
                      <a:pPr marL="285750" indent="-285750" algn="l">
                        <a:buFont typeface="Arial" panose="020B0604020202020204" pitchFamily="34" charset="0"/>
                        <a:buChar char="•"/>
                      </a:pPr>
                      <a:r>
                        <a:rPr lang="en-GB" dirty="0"/>
                        <a:t>XYZ Performance </a:t>
                      </a:r>
                      <a:r>
                        <a:rPr lang="en-GB"/>
                        <a:t>(June 21)</a:t>
                      </a:r>
                    </a:p>
                    <a:p>
                      <a:pPr marL="285750" indent="-285750" algn="l">
                        <a:buFont typeface="Arial" panose="020B0604020202020204" pitchFamily="34" charset="0"/>
                        <a:buChar char="•"/>
                      </a:pPr>
                      <a:endParaRPr lang="en-GB" dirty="0"/>
                    </a:p>
                  </a:txBody>
                  <a:tcPr/>
                </a:tc>
                <a:extLst>
                  <a:ext uri="{0D108BD9-81ED-4DB2-BD59-A6C34878D82A}">
                    <a16:rowId xmlns:a16="http://schemas.microsoft.com/office/drawing/2014/main" val="3967119066"/>
                  </a:ext>
                </a:extLst>
              </a:tr>
            </a:tbl>
          </a:graphicData>
        </a:graphic>
      </p:graphicFrame>
    </p:spTree>
    <p:extLst>
      <p:ext uri="{BB962C8B-B14F-4D97-AF65-F5344CB8AC3E}">
        <p14:creationId xmlns:p14="http://schemas.microsoft.com/office/powerpoint/2010/main" val="3163263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0520333"/>
              </p:ext>
            </p:extLst>
          </p:nvPr>
        </p:nvGraphicFramePr>
        <p:xfrm>
          <a:off x="1402078" y="696686"/>
          <a:ext cx="9675224" cy="5042262"/>
        </p:xfrm>
        <a:graphic>
          <a:graphicData uri="http://schemas.openxmlformats.org/drawingml/2006/table">
            <a:tbl>
              <a:tblPr firstRow="1" bandRow="1">
                <a:tableStyleId>{5C22544A-7EE6-4342-B048-85BDC9FD1C3A}</a:tableStyleId>
              </a:tblPr>
              <a:tblGrid>
                <a:gridCol w="4837612">
                  <a:extLst>
                    <a:ext uri="{9D8B030D-6E8A-4147-A177-3AD203B41FA5}">
                      <a16:colId xmlns:a16="http://schemas.microsoft.com/office/drawing/2014/main" val="1198925472"/>
                    </a:ext>
                  </a:extLst>
                </a:gridCol>
                <a:gridCol w="4837612">
                  <a:extLst>
                    <a:ext uri="{9D8B030D-6E8A-4147-A177-3AD203B41FA5}">
                      <a16:colId xmlns:a16="http://schemas.microsoft.com/office/drawing/2014/main" val="3480919806"/>
                    </a:ext>
                  </a:extLst>
                </a:gridCol>
              </a:tblGrid>
              <a:tr h="444627">
                <a:tc gridSpan="2">
                  <a:txBody>
                    <a:bodyPr/>
                    <a:lstStyle/>
                    <a:p>
                      <a:pPr algn="ctr"/>
                      <a:r>
                        <a:rPr lang="en-GB" dirty="0"/>
                        <a:t>MUSIC: AGE RELATED STATUTORY COVERAGE</a:t>
                      </a:r>
                    </a:p>
                  </a:txBody>
                  <a:tcPr/>
                </a:tc>
                <a:tc hMerge="1">
                  <a:txBody>
                    <a:bodyPr/>
                    <a:lstStyle/>
                    <a:p>
                      <a:pPr algn="ctr"/>
                      <a:endParaRPr lang="en-GB" dirty="0"/>
                    </a:p>
                  </a:txBody>
                  <a:tcPr/>
                </a:tc>
                <a:extLst>
                  <a:ext uri="{0D108BD9-81ED-4DB2-BD59-A6C34878D82A}">
                    <a16:rowId xmlns:a16="http://schemas.microsoft.com/office/drawing/2014/main" val="3865179520"/>
                  </a:ext>
                </a:extLst>
              </a:tr>
              <a:tr h="444627">
                <a:tc>
                  <a:txBody>
                    <a:bodyPr/>
                    <a:lstStyle/>
                    <a:p>
                      <a:pPr algn="ctr"/>
                      <a:r>
                        <a:rPr lang="en-GB" dirty="0"/>
                        <a:t>EYFS</a:t>
                      </a:r>
                    </a:p>
                  </a:txBody>
                  <a:tcPr/>
                </a:tc>
                <a:tc>
                  <a:txBody>
                    <a:bodyPr/>
                    <a:lstStyle/>
                    <a:p>
                      <a:pPr algn="ctr"/>
                      <a:r>
                        <a:rPr lang="en-GB" dirty="0"/>
                        <a:t>KEY STAGE ONE LEARNING </a:t>
                      </a:r>
                    </a:p>
                  </a:txBody>
                  <a:tcPr/>
                </a:tc>
                <a:extLst>
                  <a:ext uri="{0D108BD9-81ED-4DB2-BD59-A6C34878D82A}">
                    <a16:rowId xmlns:a16="http://schemas.microsoft.com/office/drawing/2014/main" val="230965009"/>
                  </a:ext>
                </a:extLst>
              </a:tr>
              <a:tr h="4153008">
                <a:tc>
                  <a:txBody>
                    <a:bodyPr/>
                    <a:lstStyle/>
                    <a:p>
                      <a:r>
                        <a:rPr lang="en-GB" sz="1400" b="1" dirty="0"/>
                        <a:t>Expressive Arts and Design Exploring and using media and materials 40-60 months </a:t>
                      </a:r>
                    </a:p>
                    <a:p>
                      <a:r>
                        <a:rPr lang="en-GB" sz="1400" dirty="0"/>
                        <a:t>• Begins to build a repertoire of songs </a:t>
                      </a:r>
                    </a:p>
                    <a:p>
                      <a:r>
                        <a:rPr lang="en-GB" sz="1400" dirty="0"/>
                        <a:t>• Explores the different sounds of instruments </a:t>
                      </a:r>
                    </a:p>
                    <a:p>
                      <a:endParaRPr lang="en-GB" sz="1400" dirty="0"/>
                    </a:p>
                    <a:p>
                      <a:r>
                        <a:rPr lang="en-GB" sz="1400" b="1" dirty="0"/>
                        <a:t>ELG </a:t>
                      </a:r>
                    </a:p>
                    <a:p>
                      <a:r>
                        <a:rPr lang="en-GB" sz="1400" dirty="0"/>
                        <a:t>Children sing songs, make music. </a:t>
                      </a:r>
                    </a:p>
                    <a:p>
                      <a:endParaRPr lang="en-GB" sz="1400" dirty="0"/>
                    </a:p>
                    <a:p>
                      <a:r>
                        <a:rPr lang="en-GB" sz="1400" b="1" dirty="0"/>
                        <a:t>Being Imaginative </a:t>
                      </a:r>
                    </a:p>
                    <a:p>
                      <a:r>
                        <a:rPr lang="en-GB" sz="1400" b="1" dirty="0"/>
                        <a:t>ELG</a:t>
                      </a:r>
                    </a:p>
                    <a:p>
                      <a:r>
                        <a:rPr lang="en-GB" sz="1400" dirty="0"/>
                        <a:t>They represent their own ideas, thoughts and feelings through music. </a:t>
                      </a:r>
                    </a:p>
                  </a:txBody>
                  <a:tcPr/>
                </a:tc>
                <a:tc>
                  <a:txBody>
                    <a:bodyPr/>
                    <a:lstStyle/>
                    <a:p>
                      <a:r>
                        <a:rPr lang="en-GB" sz="1400" b="1" u="sng" kern="1200" dirty="0">
                          <a:solidFill>
                            <a:schemeClr val="dk1"/>
                          </a:solidFill>
                          <a:effectLst/>
                          <a:latin typeface="+mn-lt"/>
                          <a:ea typeface="+mn-ea"/>
                          <a:cs typeface="+mn-cs"/>
                        </a:rPr>
                        <a:t>National Curriculum Music Programmes of Study: Key stage 1 </a:t>
                      </a:r>
                    </a:p>
                    <a:p>
                      <a:r>
                        <a:rPr lang="en-GB" sz="1400" kern="1200" dirty="0">
                          <a:solidFill>
                            <a:schemeClr val="dk1"/>
                          </a:solidFill>
                          <a:effectLst/>
                          <a:latin typeface="+mn-lt"/>
                          <a:ea typeface="+mn-ea"/>
                          <a:cs typeface="+mn-cs"/>
                        </a:rPr>
                        <a:t>Music is a universal language that embodies one of the highest forms of creativity. A high-quality music education should engage and inspire pupils to develop a love of music and their talent as musicians, and so increase their self-confidence, creativity and sense of achievement. As pupils progress, they should develop a critical engagement with music, allowing them to compose, and to listen with discrimination to the best in the musical canon.</a:t>
                      </a:r>
                    </a:p>
                    <a:p>
                      <a:r>
                        <a:rPr lang="en-GB" sz="1400" b="1" dirty="0"/>
                        <a:t>Key Stage 1 National Curriculum Expectations </a:t>
                      </a:r>
                    </a:p>
                    <a:p>
                      <a:r>
                        <a:rPr lang="en-GB" sz="1400" b="1" dirty="0"/>
                        <a:t>Pupils should be taught to: </a:t>
                      </a:r>
                    </a:p>
                    <a:p>
                      <a:endParaRPr lang="en-GB" sz="1400" dirty="0"/>
                    </a:p>
                    <a:p>
                      <a:r>
                        <a:rPr lang="en-GB" sz="1400" dirty="0"/>
                        <a:t>• use voices expressively and creatively by singing songs and speaking chants and rhymes </a:t>
                      </a:r>
                    </a:p>
                    <a:p>
                      <a:r>
                        <a:rPr lang="en-GB" sz="1400" dirty="0"/>
                        <a:t>• play tuned and </a:t>
                      </a:r>
                      <a:r>
                        <a:rPr lang="en-GB" sz="1400" dirty="0" err="1"/>
                        <a:t>untuned</a:t>
                      </a:r>
                      <a:r>
                        <a:rPr lang="en-GB" sz="1400" dirty="0"/>
                        <a:t> instruments musically </a:t>
                      </a:r>
                    </a:p>
                    <a:p>
                      <a:r>
                        <a:rPr lang="en-GB" sz="1400" dirty="0"/>
                        <a:t>• listen with concentration and understanding to a range of high-quality live and recorded music </a:t>
                      </a:r>
                    </a:p>
                    <a:p>
                      <a:r>
                        <a:rPr lang="en-GB" sz="1400" dirty="0"/>
                        <a:t>• experiment with, create, select and combine sounds using the interrelated dimensions of music. </a:t>
                      </a:r>
                    </a:p>
                  </a:txBody>
                  <a:tcPr/>
                </a:tc>
                <a:extLst>
                  <a:ext uri="{0D108BD9-81ED-4DB2-BD59-A6C34878D82A}">
                    <a16:rowId xmlns:a16="http://schemas.microsoft.com/office/drawing/2014/main" val="306134884"/>
                  </a:ext>
                </a:extLst>
              </a:tr>
            </a:tbl>
          </a:graphicData>
        </a:graphic>
      </p:graphicFrame>
    </p:spTree>
    <p:extLst>
      <p:ext uri="{BB962C8B-B14F-4D97-AF65-F5344CB8AC3E}">
        <p14:creationId xmlns:p14="http://schemas.microsoft.com/office/powerpoint/2010/main" val="66663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19792" y="426721"/>
            <a:ext cx="9100459" cy="22119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u="sng" dirty="0"/>
              <a:t>Intent</a:t>
            </a:r>
          </a:p>
          <a:p>
            <a:r>
              <a:rPr lang="en-GB" sz="1400" dirty="0"/>
              <a:t>Music should be an enjoyable experience for pupils and staff. It should be celebratory, creative and expressive, bringing communities together both within the school environment and in the wider location. </a:t>
            </a:r>
          </a:p>
          <a:p>
            <a:r>
              <a:rPr lang="en-GB" sz="1400" dirty="0"/>
              <a:t>At Haddenham St Mary’s children participate in a range of musical experiences, building up their confidence at the same time. They develop their understanding of rhythm, pulse and pitch as well as learning technical vocabulary for these elements. As children’s confidence builds, they enjoy the performance aspect of music. Children experience listening to music from different cultures, eras and genres. </a:t>
            </a:r>
          </a:p>
          <a:p>
            <a:r>
              <a:rPr lang="en-GB" sz="1400" dirty="0"/>
              <a:t>We want to ensure that music is loved by pupils and staff across school, encouraging them to want to continue with a life-long enjoyment of and participation in musical activities. </a:t>
            </a:r>
          </a:p>
          <a:p>
            <a:endParaRPr lang="en-GB" sz="1400" dirty="0"/>
          </a:p>
        </p:txBody>
      </p:sp>
      <p:sp>
        <p:nvSpPr>
          <p:cNvPr id="7" name="Rectangle 6"/>
          <p:cNvSpPr/>
          <p:nvPr/>
        </p:nvSpPr>
        <p:spPr>
          <a:xfrm>
            <a:off x="1619792" y="3030582"/>
            <a:ext cx="9100459" cy="16023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u="sng" dirty="0"/>
              <a:t>Implementation</a:t>
            </a:r>
            <a:r>
              <a:rPr lang="en-GB" sz="1400" dirty="0"/>
              <a:t> </a:t>
            </a:r>
          </a:p>
          <a:p>
            <a:r>
              <a:rPr lang="en-GB" sz="1400" dirty="0"/>
              <a:t>At Haddenham St Mary’s music is taught as a discrete subject but also across the curriculum. Areas of learning, such as number sequencing in Maths, story learning in RE and movement in Dance can all incorporate different elements of music. A weekly singing Collective Worship allows the children opportunities to develop their singing skills, learn new songs and gain a feeling of social cohesion and closeness. Performances, such as the Christmas play, Nativity, Mother’s Day service and end of year show, demonstrate that music is important to the life of the school. Extracurricular activities, such as choir (Treble Clefs), also provide children with experience and enjoyment of making music and performing. </a:t>
            </a:r>
          </a:p>
        </p:txBody>
      </p:sp>
      <p:sp>
        <p:nvSpPr>
          <p:cNvPr id="8" name="Rectangle 7"/>
          <p:cNvSpPr/>
          <p:nvPr/>
        </p:nvSpPr>
        <p:spPr>
          <a:xfrm>
            <a:off x="1619792" y="4885508"/>
            <a:ext cx="9100458" cy="16023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b="1" u="sng" dirty="0"/>
              <a:t>Impact </a:t>
            </a:r>
          </a:p>
          <a:p>
            <a:r>
              <a:rPr lang="en-GB" sz="1400" dirty="0"/>
              <a:t>At Haddenham St Mary’s the impact of teaching music will be seen across the school with an increase in the profile of music. Whole-school and parental engagement will be improved through performances and extracurricular activities. Participation in music will develop wellbeing, promote listening and develop concentration.  The introduction to simple music notation and music reading will enable pupils to continue onto instrumental learning and provide increased opportunities for music participation. </a:t>
            </a:r>
            <a:r>
              <a:rPr lang="en-GB" sz="1400" dirty="0">
                <a:ea typeface="+mn-lt"/>
                <a:cs typeface="+mn-lt"/>
              </a:rPr>
              <a:t>Listening to a wide range of music will broaden pupil's musical horizons and encourage them to be open minded. </a:t>
            </a:r>
            <a:endParaRPr lang="en-GB" sz="1400" dirty="0">
              <a:cs typeface="Calibri"/>
            </a:endParaRPr>
          </a:p>
        </p:txBody>
      </p:sp>
    </p:spTree>
    <p:extLst>
      <p:ext uri="{BB962C8B-B14F-4D97-AF65-F5344CB8AC3E}">
        <p14:creationId xmlns:p14="http://schemas.microsoft.com/office/powerpoint/2010/main" val="2066413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258380115"/>
              </p:ext>
            </p:extLst>
          </p:nvPr>
        </p:nvGraphicFramePr>
        <p:xfrm>
          <a:off x="2032000" y="719666"/>
          <a:ext cx="8127999" cy="48869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568737755"/>
                    </a:ext>
                  </a:extLst>
                </a:gridCol>
                <a:gridCol w="2709333">
                  <a:extLst>
                    <a:ext uri="{9D8B030D-6E8A-4147-A177-3AD203B41FA5}">
                      <a16:colId xmlns:a16="http://schemas.microsoft.com/office/drawing/2014/main" val="2105834752"/>
                    </a:ext>
                  </a:extLst>
                </a:gridCol>
                <a:gridCol w="2709333">
                  <a:extLst>
                    <a:ext uri="{9D8B030D-6E8A-4147-A177-3AD203B41FA5}">
                      <a16:colId xmlns:a16="http://schemas.microsoft.com/office/drawing/2014/main" val="1407663853"/>
                    </a:ext>
                  </a:extLst>
                </a:gridCol>
              </a:tblGrid>
              <a:tr h="370840">
                <a:tc gridSpan="3">
                  <a:txBody>
                    <a:bodyPr/>
                    <a:lstStyle/>
                    <a:p>
                      <a:pPr algn="ctr"/>
                      <a:r>
                        <a:rPr lang="en-GB" dirty="0"/>
                        <a:t>SKILLS AND KNOWLEDGE MAP – SINGING</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432001242"/>
                  </a:ext>
                </a:extLst>
              </a:tr>
              <a:tr h="370840">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extLst>
                  <a:ext uri="{0D108BD9-81ED-4DB2-BD59-A6C34878D82A}">
                    <a16:rowId xmlns:a16="http://schemas.microsoft.com/office/drawing/2014/main" val="828096401"/>
                  </a:ext>
                </a:extLst>
              </a:tr>
              <a:tr h="370840">
                <a:tc>
                  <a:txBody>
                    <a:bodyPr/>
                    <a:lstStyle/>
                    <a:p>
                      <a:r>
                        <a:rPr lang="en-GB" sz="1400" dirty="0"/>
                        <a:t>Children can: </a:t>
                      </a:r>
                    </a:p>
                    <a:p>
                      <a:r>
                        <a:rPr lang="en-GB" sz="1400" dirty="0"/>
                        <a:t>• use their voice to speak/sing/chant. </a:t>
                      </a:r>
                    </a:p>
                    <a:p>
                      <a:r>
                        <a:rPr lang="en-GB" sz="1400" dirty="0"/>
                        <a:t>• join in with singing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 respond to a simple direction i.e. stop/start</a:t>
                      </a:r>
                    </a:p>
                    <a:p>
                      <a:r>
                        <a:rPr lang="en-GB" sz="1400" dirty="0"/>
                        <a:t>• </a:t>
                      </a:r>
                      <a:r>
                        <a:rPr lang="en-GB" sz="1400" b="0" i="0" kern="1200" dirty="0">
                          <a:solidFill>
                            <a:schemeClr val="dk1"/>
                          </a:solidFill>
                          <a:effectLst/>
                          <a:latin typeface="+mn-lt"/>
                          <a:ea typeface="+mn-ea"/>
                          <a:cs typeface="+mn-cs"/>
                        </a:rPr>
                        <a:t>Sings by themselves, matching pitch and following melody </a:t>
                      </a:r>
                    </a:p>
                    <a:p>
                      <a:endParaRPr lang="en-GB" sz="1400" dirty="0"/>
                    </a:p>
                  </a:txBody>
                  <a:tcPr/>
                </a:tc>
                <a:tc>
                  <a:txBody>
                    <a:bodyPr/>
                    <a:lstStyle/>
                    <a:p>
                      <a:r>
                        <a:rPr lang="en-GB" sz="1400" dirty="0"/>
                        <a:t>Children can: </a:t>
                      </a:r>
                    </a:p>
                    <a:p>
                      <a:r>
                        <a:rPr lang="en-GB" sz="1400" dirty="0"/>
                        <a:t>• sing with good diction </a:t>
                      </a:r>
                    </a:p>
                    <a:p>
                      <a:r>
                        <a:rPr lang="en-GB" sz="1400" dirty="0"/>
                        <a:t>• begin to be able to sing in tune songs with a limited range</a:t>
                      </a:r>
                    </a:p>
                    <a:p>
                      <a:r>
                        <a:rPr lang="en-GB" sz="1400" dirty="0"/>
                        <a:t>• sing in time to a steady beat</a:t>
                      </a:r>
                    </a:p>
                    <a:p>
                      <a:r>
                        <a:rPr lang="en-GB" sz="1400" dirty="0"/>
                        <a:t>• respond to simple directions i.e. stop/start, loud, quiet</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 warm-up</a:t>
                      </a:r>
                      <a:r>
                        <a:rPr lang="en-GB" sz="1400" baseline="0" dirty="0"/>
                        <a:t> their voice</a:t>
                      </a:r>
                      <a:r>
                        <a:rPr lang="en-GB" sz="1400" dirty="0"/>
                        <a:t> </a:t>
                      </a:r>
                    </a:p>
                    <a:p>
                      <a:endParaRPr lang="en-GB" sz="1400" dirty="0"/>
                    </a:p>
                  </a:txBody>
                  <a:tcPr/>
                </a:tc>
                <a:tc>
                  <a:txBody>
                    <a:bodyPr/>
                    <a:lstStyle/>
                    <a:p>
                      <a:r>
                        <a:rPr lang="en-GB" sz="1400" dirty="0"/>
                        <a:t>Children can: </a:t>
                      </a:r>
                    </a:p>
                    <a:p>
                      <a:r>
                        <a:rPr lang="en-GB" sz="1400" dirty="0"/>
                        <a:t>• sing with good diction </a:t>
                      </a:r>
                    </a:p>
                    <a:p>
                      <a:r>
                        <a:rPr lang="en-GB" sz="1400" dirty="0"/>
                        <a:t>• sing in tune songs with a limited range</a:t>
                      </a:r>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 respond to simple directions i.e. stop/start, loud/quiet, spotlight individual play</a:t>
                      </a:r>
                    </a:p>
                    <a:p>
                      <a:r>
                        <a:rPr lang="en-GB" sz="1400" dirty="0"/>
                        <a:t>• warm-up</a:t>
                      </a:r>
                      <a:r>
                        <a:rPr lang="en-GB" sz="1400" baseline="0" dirty="0"/>
                        <a:t> their voice</a:t>
                      </a:r>
                      <a:r>
                        <a:rPr lang="en-GB" sz="1400" dirty="0"/>
                        <a:t> </a:t>
                      </a:r>
                    </a:p>
                    <a:p>
                      <a:r>
                        <a:rPr lang="en-GB" sz="1400" dirty="0"/>
                        <a:t>• sing a song with two or more parts or a round</a:t>
                      </a:r>
                    </a:p>
                    <a:p>
                      <a:r>
                        <a:rPr lang="en-GB" sz="1400" dirty="0"/>
                        <a:t>• sing and perform with expression i.e. dynamics and phrasing</a:t>
                      </a:r>
                    </a:p>
                    <a:p>
                      <a:r>
                        <a:rPr lang="en-GB" sz="1400" dirty="0"/>
                        <a:t>• stand with a good posture when singing</a:t>
                      </a:r>
                    </a:p>
                    <a:p>
                      <a:r>
                        <a:rPr lang="en-GB" sz="1400" dirty="0"/>
                        <a:t>• understand the meaning of what they sing</a:t>
                      </a:r>
                    </a:p>
                    <a:p>
                      <a:r>
                        <a:rPr lang="en-GB" sz="1400" dirty="0"/>
                        <a:t>• understand the importance of a warm up? </a:t>
                      </a:r>
                    </a:p>
                  </a:txBody>
                  <a:tcPr/>
                </a:tc>
                <a:extLst>
                  <a:ext uri="{0D108BD9-81ED-4DB2-BD59-A6C34878D82A}">
                    <a16:rowId xmlns:a16="http://schemas.microsoft.com/office/drawing/2014/main" val="3766522613"/>
                  </a:ext>
                </a:extLst>
              </a:tr>
            </a:tbl>
          </a:graphicData>
        </a:graphic>
      </p:graphicFrame>
    </p:spTree>
    <p:extLst>
      <p:ext uri="{BB962C8B-B14F-4D97-AF65-F5344CB8AC3E}">
        <p14:creationId xmlns:p14="http://schemas.microsoft.com/office/powerpoint/2010/main" val="49687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29496490"/>
              </p:ext>
            </p:extLst>
          </p:nvPr>
        </p:nvGraphicFramePr>
        <p:xfrm>
          <a:off x="1726474" y="693511"/>
          <a:ext cx="8127999" cy="53136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4286784354"/>
                    </a:ext>
                  </a:extLst>
                </a:gridCol>
                <a:gridCol w="2709333">
                  <a:extLst>
                    <a:ext uri="{9D8B030D-6E8A-4147-A177-3AD203B41FA5}">
                      <a16:colId xmlns:a16="http://schemas.microsoft.com/office/drawing/2014/main" val="3505331267"/>
                    </a:ext>
                  </a:extLst>
                </a:gridCol>
                <a:gridCol w="2709333">
                  <a:extLst>
                    <a:ext uri="{9D8B030D-6E8A-4147-A177-3AD203B41FA5}">
                      <a16:colId xmlns:a16="http://schemas.microsoft.com/office/drawing/2014/main" val="581151159"/>
                    </a:ext>
                  </a:extLst>
                </a:gridCol>
              </a:tblGrid>
              <a:tr h="370840">
                <a:tc gridSpan="3">
                  <a:txBody>
                    <a:bodyPr/>
                    <a:lstStyle/>
                    <a:p>
                      <a:pPr algn="ctr"/>
                      <a:r>
                        <a:rPr lang="en-GB" dirty="0"/>
                        <a:t>SKILLS AND KNOWLEDGE  MAP - LISTENING</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643729118"/>
                  </a:ext>
                </a:extLst>
              </a:tr>
              <a:tr h="370840">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extLst>
                  <a:ext uri="{0D108BD9-81ED-4DB2-BD59-A6C34878D82A}">
                    <a16:rowId xmlns:a16="http://schemas.microsoft.com/office/drawing/2014/main" val="430315230"/>
                  </a:ext>
                </a:extLst>
              </a:tr>
              <a:tr h="370840">
                <a:tc>
                  <a:txBody>
                    <a:bodyPr/>
                    <a:lstStyle/>
                    <a:p>
                      <a:r>
                        <a:rPr lang="en-GB" sz="1400" dirty="0"/>
                        <a:t>Children can: </a:t>
                      </a:r>
                    </a:p>
                    <a:p>
                      <a:r>
                        <a:rPr lang="en-GB" sz="1400" dirty="0"/>
                        <a:t>• say if they like or dislike a piece of music? </a:t>
                      </a:r>
                    </a:p>
                    <a:p>
                      <a:r>
                        <a:rPr lang="en-GB" sz="1400" dirty="0"/>
                        <a:t>• identify and distinguish environmental sounds? </a:t>
                      </a:r>
                    </a:p>
                    <a:p>
                      <a:r>
                        <a:rPr lang="en-GB" sz="1400" dirty="0"/>
                        <a:t>• begin to describe the sounds? (e.g. loud, quiet, high, low, fast, slow) </a:t>
                      </a:r>
                    </a:p>
                    <a:p>
                      <a:r>
                        <a:rPr lang="en-GB" sz="1400" dirty="0"/>
                        <a:t>• begin to express how music makes them feel? </a:t>
                      </a:r>
                    </a:p>
                    <a:p>
                      <a:r>
                        <a:rPr lang="en-GB" sz="1400" dirty="0"/>
                        <a:t>• identify reasons why they like some music more than others? </a:t>
                      </a:r>
                    </a:p>
                    <a:p>
                      <a:r>
                        <a:rPr lang="en-GB" sz="1400" dirty="0"/>
                        <a:t>• respond to different moods of music, in different ways </a:t>
                      </a:r>
                    </a:p>
                    <a:p>
                      <a:r>
                        <a:rPr lang="en-GB" sz="1400" dirty="0"/>
                        <a:t>• </a:t>
                      </a:r>
                      <a:r>
                        <a:rPr lang="en-GB" sz="1400" b="0" i="0" kern="1200" dirty="0">
                          <a:solidFill>
                            <a:schemeClr val="dk1"/>
                          </a:solidFill>
                          <a:effectLst/>
                          <a:latin typeface="+mn-lt"/>
                          <a:ea typeface="+mn-ea"/>
                          <a:cs typeface="+mn-cs"/>
                        </a:rPr>
                        <a:t>Understands emotion through music and can identify if music is ‘happy’, ‘scary’ or ‘sad’ </a:t>
                      </a:r>
                      <a:endParaRPr lang="en-GB" sz="1400" dirty="0"/>
                    </a:p>
                  </a:txBody>
                  <a:tcPr/>
                </a:tc>
                <a:tc>
                  <a:txBody>
                    <a:bodyPr/>
                    <a:lstStyle/>
                    <a:p>
                      <a:r>
                        <a:rPr lang="en-GB" sz="1400" dirty="0"/>
                        <a:t>Children can: </a:t>
                      </a:r>
                    </a:p>
                    <a:p>
                      <a:r>
                        <a:rPr lang="en-GB" sz="1400" dirty="0"/>
                        <a:t>• form an opinion to express how they feel about a piece of music? </a:t>
                      </a:r>
                    </a:p>
                    <a:p>
                      <a:r>
                        <a:rPr lang="en-GB" sz="1400" dirty="0"/>
                        <a:t>• recognise repeated patterns? </a:t>
                      </a:r>
                    </a:p>
                    <a:p>
                      <a:r>
                        <a:rPr lang="en-GB" sz="1400" dirty="0"/>
                        <a:t>• tell the difference between a fast and slow tempo, loud and quiet, and high and low sounds? </a:t>
                      </a:r>
                    </a:p>
                    <a:p>
                      <a:r>
                        <a:rPr lang="en-GB" sz="1400" dirty="0"/>
                        <a:t>• hear the pulse in a piece music? </a:t>
                      </a:r>
                    </a:p>
                    <a:p>
                      <a:r>
                        <a:rPr lang="en-GB" sz="1400" dirty="0"/>
                        <a:t>• tell the difference between loud and quiet sounds? </a:t>
                      </a:r>
                    </a:p>
                    <a:p>
                      <a:r>
                        <a:rPr lang="en-GB" sz="1400" dirty="0"/>
                        <a:t>• describe how sounds are made and changed? </a:t>
                      </a:r>
                    </a:p>
                    <a:p>
                      <a:r>
                        <a:rPr lang="en-GB" sz="1400" dirty="0"/>
                        <a:t>• respond to different moods in music and say how a piece of music makes them feel? </a:t>
                      </a:r>
                    </a:p>
                  </a:txBody>
                  <a:tcPr/>
                </a:tc>
                <a:tc>
                  <a:txBody>
                    <a:bodyPr/>
                    <a:lstStyle/>
                    <a:p>
                      <a:r>
                        <a:rPr lang="en-GB" sz="1400" dirty="0"/>
                        <a:t>Children can: </a:t>
                      </a:r>
                    </a:p>
                    <a:p>
                      <a:r>
                        <a:rPr lang="en-GB" sz="1400" dirty="0"/>
                        <a:t>• identify particular features when listening to music? </a:t>
                      </a:r>
                    </a:p>
                    <a:p>
                      <a:r>
                        <a:rPr lang="en-GB" sz="1400" dirty="0"/>
                        <a:t>• begin to associate sounds they hear with instruments? </a:t>
                      </a:r>
                    </a:p>
                    <a:p>
                      <a:r>
                        <a:rPr lang="en-GB" sz="1400" dirty="0"/>
                        <a:t>• independently identify the pulse in a piece of music and tap along? • listen carefully to recall short rhythmic patterns?</a:t>
                      </a:r>
                    </a:p>
                    <a:p>
                      <a:r>
                        <a:rPr lang="en-GB" sz="1400" dirty="0"/>
                        <a:t>• begin to recognise changes in</a:t>
                      </a:r>
                      <a:r>
                        <a:rPr lang="en-GB" sz="1400" baseline="0" dirty="0"/>
                        <a:t> </a:t>
                      </a:r>
                      <a:r>
                        <a:rPr lang="en-GB" sz="1400" dirty="0"/>
                        <a:t>dynamics and pitch? </a:t>
                      </a:r>
                    </a:p>
                    <a:p>
                      <a:r>
                        <a:rPr lang="en-GB" sz="1400" dirty="0"/>
                        <a:t>• recognise and name different instruments by sight? </a:t>
                      </a:r>
                    </a:p>
                    <a:p>
                      <a:r>
                        <a:rPr lang="en-GB" sz="1400" dirty="0"/>
                        <a:t>• evaluate and improve their own work and give reasons? </a:t>
                      </a:r>
                    </a:p>
                    <a:p>
                      <a:r>
                        <a:rPr lang="en-GB" sz="1400" dirty="0"/>
                        <a:t>• verbally recall what they have heard with simple vocabulary – loud, soft, high, low </a:t>
                      </a:r>
                    </a:p>
                    <a:p>
                      <a:r>
                        <a:rPr lang="en-GB" sz="1400" dirty="0"/>
                        <a:t>• Begin to say what they like and dislike, express an opinion</a:t>
                      </a:r>
                    </a:p>
                    <a:p>
                      <a:r>
                        <a:rPr lang="en-GB" sz="1400" dirty="0"/>
                        <a:t> </a:t>
                      </a:r>
                    </a:p>
                  </a:txBody>
                  <a:tcPr/>
                </a:tc>
                <a:extLst>
                  <a:ext uri="{0D108BD9-81ED-4DB2-BD59-A6C34878D82A}">
                    <a16:rowId xmlns:a16="http://schemas.microsoft.com/office/drawing/2014/main" val="2107887536"/>
                  </a:ext>
                </a:extLst>
              </a:tr>
            </a:tbl>
          </a:graphicData>
        </a:graphic>
      </p:graphicFrame>
    </p:spTree>
    <p:extLst>
      <p:ext uri="{BB962C8B-B14F-4D97-AF65-F5344CB8AC3E}">
        <p14:creationId xmlns:p14="http://schemas.microsoft.com/office/powerpoint/2010/main" val="221323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42293734"/>
              </p:ext>
            </p:extLst>
          </p:nvPr>
        </p:nvGraphicFramePr>
        <p:xfrm>
          <a:off x="1865812" y="519339"/>
          <a:ext cx="8127999" cy="53136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4209474297"/>
                    </a:ext>
                  </a:extLst>
                </a:gridCol>
                <a:gridCol w="2709333">
                  <a:extLst>
                    <a:ext uri="{9D8B030D-6E8A-4147-A177-3AD203B41FA5}">
                      <a16:colId xmlns:a16="http://schemas.microsoft.com/office/drawing/2014/main" val="2824498419"/>
                    </a:ext>
                  </a:extLst>
                </a:gridCol>
                <a:gridCol w="2709333">
                  <a:extLst>
                    <a:ext uri="{9D8B030D-6E8A-4147-A177-3AD203B41FA5}">
                      <a16:colId xmlns:a16="http://schemas.microsoft.com/office/drawing/2014/main" val="2512835632"/>
                    </a:ext>
                  </a:extLst>
                </a:gridCol>
              </a:tblGrid>
              <a:tr h="370840">
                <a:tc gridSpan="3">
                  <a:txBody>
                    <a:bodyPr/>
                    <a:lstStyle/>
                    <a:p>
                      <a:pPr algn="ctr"/>
                      <a:r>
                        <a:rPr lang="en-GB" dirty="0"/>
                        <a:t>SKILLS AND KNOWLEDGE  MAP - COMPOSING</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233447583"/>
                  </a:ext>
                </a:extLst>
              </a:tr>
              <a:tr h="370840">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extLst>
                  <a:ext uri="{0D108BD9-81ED-4DB2-BD59-A6C34878D82A}">
                    <a16:rowId xmlns:a16="http://schemas.microsoft.com/office/drawing/2014/main" val="2869599899"/>
                  </a:ext>
                </a:extLst>
              </a:tr>
              <a:tr h="370840">
                <a:tc>
                  <a:txBody>
                    <a:bodyPr/>
                    <a:lstStyle/>
                    <a:p>
                      <a:r>
                        <a:rPr lang="en-GB" sz="1400" dirty="0"/>
                        <a:t>Children can: </a:t>
                      </a:r>
                    </a:p>
                    <a:p>
                      <a:r>
                        <a:rPr lang="en-GB" sz="1400" dirty="0"/>
                        <a:t>• make a range of sounds with their voice? </a:t>
                      </a:r>
                    </a:p>
                    <a:p>
                      <a:r>
                        <a:rPr lang="en-GB" sz="1400" dirty="0"/>
                        <a:t>• make a range of sounds with instruments? </a:t>
                      </a:r>
                    </a:p>
                    <a:p>
                      <a:r>
                        <a:rPr lang="en-GB" sz="1400" dirty="0"/>
                        <a:t>• repeat (short rhythmic and melodic) patterns? </a:t>
                      </a:r>
                    </a:p>
                  </a:txBody>
                  <a:tcPr/>
                </a:tc>
                <a:tc>
                  <a:txBody>
                    <a:bodyPr/>
                    <a:lstStyle/>
                    <a:p>
                      <a:r>
                        <a:rPr lang="en-GB" sz="1400" dirty="0"/>
                        <a:t>Children can: </a:t>
                      </a:r>
                    </a:p>
                    <a:p>
                      <a:r>
                        <a:rPr lang="en-GB" sz="1400" dirty="0"/>
                        <a:t>• make a range of sounds with their voice? </a:t>
                      </a:r>
                    </a:p>
                    <a:p>
                      <a:r>
                        <a:rPr lang="en-GB" sz="1400" dirty="0"/>
                        <a:t>• make a range of sounds with instruments? </a:t>
                      </a:r>
                    </a:p>
                    <a:p>
                      <a:r>
                        <a:rPr lang="en-GB" sz="1400" dirty="0"/>
                        <a:t>• identify changes in sounds? </a:t>
                      </a:r>
                    </a:p>
                    <a:p>
                      <a:r>
                        <a:rPr lang="en-GB" sz="1400" dirty="0"/>
                        <a:t>• tell the difference between long and short sounds? </a:t>
                      </a:r>
                    </a:p>
                    <a:p>
                      <a:r>
                        <a:rPr lang="en-GB" sz="1400" dirty="0"/>
                        <a:t>• represent sounds pictorially? </a:t>
                      </a:r>
                    </a:p>
                    <a:p>
                      <a:r>
                        <a:rPr lang="en-GB" sz="1400" dirty="0"/>
                        <a:t>• make a sequence of sounds for a purpose? </a:t>
                      </a:r>
                    </a:p>
                    <a:p>
                      <a:r>
                        <a:rPr lang="en-GB" sz="1400" dirty="0"/>
                        <a:t>• repeat (short rhythmic and melodic) patterns? </a:t>
                      </a:r>
                    </a:p>
                    <a:p>
                      <a:r>
                        <a:rPr lang="en-GB" sz="1400" dirty="0"/>
                        <a:t>• give a reason for choosing an instrument? </a:t>
                      </a:r>
                    </a:p>
                  </a:txBody>
                  <a:tcPr/>
                </a:tc>
                <a:tc>
                  <a:txBody>
                    <a:bodyPr/>
                    <a:lstStyle/>
                    <a:p>
                      <a:r>
                        <a:rPr lang="en-GB" sz="1400" dirty="0"/>
                        <a:t>Children can:</a:t>
                      </a:r>
                    </a:p>
                    <a:p>
                      <a:r>
                        <a:rPr lang="en-GB" sz="1400" dirty="0"/>
                        <a:t>• order sounds to create a beginning, middle and end? </a:t>
                      </a:r>
                    </a:p>
                    <a:p>
                      <a:r>
                        <a:rPr lang="en-GB" sz="1400" dirty="0"/>
                        <a:t>• choose sounds to achieve an effect? </a:t>
                      </a:r>
                    </a:p>
                    <a:p>
                      <a:r>
                        <a:rPr lang="en-GB" sz="1400" dirty="0"/>
                        <a:t>• begin to compose short melodic patterns using two or three notes (tuned instruments/voice)? </a:t>
                      </a:r>
                    </a:p>
                    <a:p>
                      <a:r>
                        <a:rPr lang="en-GB" sz="1400" dirty="0"/>
                        <a:t>• create short, rhythmic patterns – sequences of long and short sounds? </a:t>
                      </a:r>
                    </a:p>
                    <a:p>
                      <a:r>
                        <a:rPr lang="en-GB" sz="1400" dirty="0"/>
                        <a:t>• be</a:t>
                      </a:r>
                      <a:r>
                        <a:rPr lang="en-GB" sz="1400" baseline="0" dirty="0"/>
                        <a:t> </a:t>
                      </a:r>
                      <a:r>
                        <a:rPr lang="en-GB" sz="1400" dirty="0"/>
                        <a:t>selective in the control used on an instrument in order to create an intended effect? </a:t>
                      </a:r>
                    </a:p>
                    <a:p>
                      <a:r>
                        <a:rPr lang="en-GB" sz="1400" dirty="0"/>
                        <a:t>• draw</a:t>
                      </a:r>
                      <a:r>
                        <a:rPr lang="en-GB" sz="1400" baseline="0" dirty="0"/>
                        <a:t> music notation to show a simple rhythm</a:t>
                      </a:r>
                    </a:p>
                    <a:p>
                      <a:r>
                        <a:rPr lang="en-GB" sz="1400" dirty="0"/>
                        <a:t>• choose sounds to create an effect on the listener?  </a:t>
                      </a:r>
                    </a:p>
                    <a:p>
                      <a:r>
                        <a:rPr lang="en-GB" sz="1400" dirty="0"/>
                        <a:t>• create sound effects for a picture or story, thinking about how music can create a mood;</a:t>
                      </a:r>
                    </a:p>
                  </a:txBody>
                  <a:tcPr/>
                </a:tc>
                <a:extLst>
                  <a:ext uri="{0D108BD9-81ED-4DB2-BD59-A6C34878D82A}">
                    <a16:rowId xmlns:a16="http://schemas.microsoft.com/office/drawing/2014/main" val="4286711034"/>
                  </a:ext>
                </a:extLst>
              </a:tr>
            </a:tbl>
          </a:graphicData>
        </a:graphic>
      </p:graphicFrame>
    </p:spTree>
    <p:extLst>
      <p:ext uri="{BB962C8B-B14F-4D97-AF65-F5344CB8AC3E}">
        <p14:creationId xmlns:p14="http://schemas.microsoft.com/office/powerpoint/2010/main" val="1547379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87563056"/>
              </p:ext>
            </p:extLst>
          </p:nvPr>
        </p:nvGraphicFramePr>
        <p:xfrm>
          <a:off x="1682932" y="536756"/>
          <a:ext cx="8127999" cy="55270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4209474297"/>
                    </a:ext>
                  </a:extLst>
                </a:gridCol>
                <a:gridCol w="2709333">
                  <a:extLst>
                    <a:ext uri="{9D8B030D-6E8A-4147-A177-3AD203B41FA5}">
                      <a16:colId xmlns:a16="http://schemas.microsoft.com/office/drawing/2014/main" val="2824498419"/>
                    </a:ext>
                  </a:extLst>
                </a:gridCol>
                <a:gridCol w="2709333">
                  <a:extLst>
                    <a:ext uri="{9D8B030D-6E8A-4147-A177-3AD203B41FA5}">
                      <a16:colId xmlns:a16="http://schemas.microsoft.com/office/drawing/2014/main" val="2512835632"/>
                    </a:ext>
                  </a:extLst>
                </a:gridCol>
              </a:tblGrid>
              <a:tr h="370840">
                <a:tc gridSpan="3">
                  <a:txBody>
                    <a:bodyPr/>
                    <a:lstStyle/>
                    <a:p>
                      <a:pPr algn="ctr"/>
                      <a:r>
                        <a:rPr lang="en-GB" dirty="0"/>
                        <a:t>SKILLS AND KNOWLEDGE  MAP – MUSICIANSHIP AND PERFORMANCE</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233447583"/>
                  </a:ext>
                </a:extLst>
              </a:tr>
              <a:tr h="370840">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extLst>
                  <a:ext uri="{0D108BD9-81ED-4DB2-BD59-A6C34878D82A}">
                    <a16:rowId xmlns:a16="http://schemas.microsoft.com/office/drawing/2014/main" val="2869599899"/>
                  </a:ext>
                </a:extLst>
              </a:tr>
              <a:tr h="370840">
                <a:tc>
                  <a:txBody>
                    <a:bodyPr/>
                    <a:lstStyle/>
                    <a:p>
                      <a:r>
                        <a:rPr lang="en-GB" sz="1400" dirty="0"/>
                        <a:t>Children can: </a:t>
                      </a:r>
                    </a:p>
                    <a:p>
                      <a:r>
                        <a:rPr lang="en-GB" sz="1400" dirty="0"/>
                        <a:t>• know the contrasts loud/quiet, fast/slow, smooth/jumpy, high/low</a:t>
                      </a:r>
                    </a:p>
                    <a:p>
                      <a:r>
                        <a:rPr lang="en-GB" sz="1400" dirty="0"/>
                        <a:t>• begin to use music vocabulary i.e. piano, forte</a:t>
                      </a:r>
                    </a:p>
                    <a:p>
                      <a:r>
                        <a:rPr lang="en-GB" sz="1400" dirty="0"/>
                        <a:t>• perform</a:t>
                      </a:r>
                      <a:r>
                        <a:rPr lang="en-GB" sz="1400" baseline="0" dirty="0"/>
                        <a:t> a song with class at school concerts/services</a:t>
                      </a:r>
                    </a:p>
                    <a:p>
                      <a:r>
                        <a:rPr lang="en-GB" sz="1400" dirty="0"/>
                        <a:t>• Recognise a musical note</a:t>
                      </a:r>
                    </a:p>
                    <a:p>
                      <a:endParaRPr lang="en-GB" sz="1400" dirty="0"/>
                    </a:p>
                  </a:txBody>
                  <a:tcPr/>
                </a:tc>
                <a:tc>
                  <a:txBody>
                    <a:bodyPr/>
                    <a:lstStyle/>
                    <a:p>
                      <a:r>
                        <a:rPr lang="en-GB" sz="1400" dirty="0"/>
                        <a:t>Children can: </a:t>
                      </a:r>
                    </a:p>
                    <a:p>
                      <a:r>
                        <a:rPr lang="en-GB" sz="1400" dirty="0"/>
                        <a:t>• walk/move/clap to a steady beat</a:t>
                      </a:r>
                    </a:p>
                    <a:p>
                      <a:r>
                        <a:rPr lang="en-GB" sz="1400" dirty="0"/>
                        <a:t>•make</a:t>
                      </a:r>
                      <a:r>
                        <a:rPr lang="en-GB" sz="1400" baseline="0" dirty="0"/>
                        <a:t> body percussion together</a:t>
                      </a:r>
                    </a:p>
                    <a:p>
                      <a:r>
                        <a:rPr lang="en-GB" sz="1400" dirty="0"/>
                        <a:t>•respond to pulse through dance, stepping, jumping etc.</a:t>
                      </a:r>
                    </a:p>
                    <a:p>
                      <a:r>
                        <a:rPr lang="en-GB" sz="1400" dirty="0"/>
                        <a:t>• copy a simple rhythm</a:t>
                      </a:r>
                    </a:p>
                    <a:p>
                      <a:r>
                        <a:rPr lang="en-GB" sz="1400" dirty="0"/>
                        <a:t>•</a:t>
                      </a:r>
                      <a:r>
                        <a:rPr lang="en-GB" sz="1400" baseline="0" dirty="0"/>
                        <a:t> understand pitch is high/low</a:t>
                      </a:r>
                    </a:p>
                    <a:p>
                      <a:r>
                        <a:rPr lang="en-GB" sz="1400" dirty="0"/>
                        <a:t>• follow</a:t>
                      </a:r>
                      <a:r>
                        <a:rPr lang="en-GB" sz="1400" baseline="0" dirty="0"/>
                        <a:t> online representation of notes when playing </a:t>
                      </a:r>
                      <a:r>
                        <a:rPr lang="en-GB" sz="1400" baseline="0" dirty="0" err="1"/>
                        <a:t>handbells</a:t>
                      </a:r>
                      <a:endParaRPr lang="en-GB" sz="1400" baseline="0" dirty="0"/>
                    </a:p>
                    <a:p>
                      <a:r>
                        <a:rPr lang="en-GB" sz="1400" dirty="0"/>
                        <a:t>• can respond to pitch change</a:t>
                      </a:r>
                    </a:p>
                    <a:p>
                      <a:r>
                        <a:rPr lang="en-GB" sz="1400" dirty="0"/>
                        <a:t>• can know that dynamics are loud/quiet</a:t>
                      </a:r>
                    </a:p>
                    <a:p>
                      <a:r>
                        <a:rPr lang="en-GB" sz="1400" dirty="0"/>
                        <a:t>• know a crochet</a:t>
                      </a:r>
                      <a:r>
                        <a:rPr lang="en-GB" sz="1400" baseline="0" dirty="0"/>
                        <a:t> and quavers</a:t>
                      </a:r>
                    </a:p>
                    <a:p>
                      <a:r>
                        <a:rPr lang="en-GB" sz="1400" dirty="0"/>
                        <a:t>• can perform a song with the class</a:t>
                      </a:r>
                    </a:p>
                    <a:p>
                      <a:r>
                        <a:rPr lang="en-GB" sz="1400" dirty="0"/>
                        <a:t>• can perform their own composition to peers</a:t>
                      </a:r>
                    </a:p>
                    <a:p>
                      <a:r>
                        <a:rPr lang="en-GB" sz="1400" dirty="0"/>
                        <a:t>• perform with a good sense of beat and rhythm;</a:t>
                      </a:r>
                    </a:p>
                    <a:p>
                      <a:endParaRPr lang="en-GB" sz="1400" baseline="0" dirty="0"/>
                    </a:p>
                    <a:p>
                      <a:endParaRPr lang="en-GB" sz="1400" dirty="0"/>
                    </a:p>
                    <a:p>
                      <a:endParaRPr lang="en-GB" sz="1400" dirty="0"/>
                    </a:p>
                  </a:txBody>
                  <a:tcPr/>
                </a:tc>
                <a:tc>
                  <a:txBody>
                    <a:bodyPr/>
                    <a:lstStyle/>
                    <a:p>
                      <a:r>
                        <a:rPr lang="en-GB" sz="1400" dirty="0"/>
                        <a:t>Children can: </a:t>
                      </a:r>
                    </a:p>
                    <a:p>
                      <a:r>
                        <a:rPr lang="en-GB" sz="1400" dirty="0"/>
                        <a:t>• understand</a:t>
                      </a:r>
                      <a:r>
                        <a:rPr lang="en-GB" sz="1400" baseline="0" dirty="0"/>
                        <a:t> tempo is change of speed</a:t>
                      </a:r>
                    </a:p>
                    <a:p>
                      <a:r>
                        <a:rPr lang="en-GB" sz="1400" dirty="0"/>
                        <a:t>• mark a beat with a straw</a:t>
                      </a:r>
                    </a:p>
                    <a:p>
                      <a:r>
                        <a:rPr lang="en-GB" sz="1400" dirty="0"/>
                        <a:t>•</a:t>
                      </a:r>
                      <a:r>
                        <a:rPr lang="en-GB" sz="1400" baseline="0" dirty="0"/>
                        <a:t> keep body percussion in time as a group</a:t>
                      </a:r>
                    </a:p>
                    <a:p>
                      <a:r>
                        <a:rPr lang="en-GB" sz="1400" dirty="0"/>
                        <a:t>• invent/create rhythms</a:t>
                      </a:r>
                    </a:p>
                    <a:p>
                      <a:r>
                        <a:rPr lang="en-GB" sz="1400" dirty="0"/>
                        <a:t>•write a simple rhythm using music notation</a:t>
                      </a:r>
                    </a:p>
                    <a:p>
                      <a:r>
                        <a:rPr lang="en-GB" sz="1400" dirty="0"/>
                        <a:t>• know crotchet, quavers, minim, end bar line, crotchet rest</a:t>
                      </a:r>
                    </a:p>
                    <a:p>
                      <a:r>
                        <a:rPr lang="en-GB" sz="1400" dirty="0"/>
                        <a:t>•respond to pitch change</a:t>
                      </a:r>
                    </a:p>
                    <a:p>
                      <a:r>
                        <a:rPr lang="en-GB" sz="1400" dirty="0"/>
                        <a:t>• follow simple recorder music</a:t>
                      </a:r>
                    </a:p>
                    <a:p>
                      <a:r>
                        <a:rPr lang="en-GB" sz="1400" dirty="0"/>
                        <a:t>• can perform</a:t>
                      </a:r>
                      <a:r>
                        <a:rPr lang="en-GB" sz="1400" baseline="0" dirty="0"/>
                        <a:t> singing and instrumental music to peers</a:t>
                      </a:r>
                    </a:p>
                    <a:p>
                      <a:r>
                        <a:rPr lang="en-GB" sz="1400" dirty="0"/>
                        <a:t>• can perform in</a:t>
                      </a:r>
                      <a:r>
                        <a:rPr lang="en-GB" sz="1400" baseline="0" dirty="0"/>
                        <a:t> small groups to the rest of their class</a:t>
                      </a:r>
                      <a:endParaRPr lang="en-GB" sz="140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 perform with a good sense of beat and rhythm;</a:t>
                      </a:r>
                    </a:p>
                    <a:p>
                      <a:r>
                        <a:rPr lang="en-GB" sz="1400" dirty="0"/>
                        <a:t>• perform with a sense of occasion</a:t>
                      </a:r>
                    </a:p>
                    <a:p>
                      <a:endParaRPr lang="en-GB" sz="1400" dirty="0"/>
                    </a:p>
                  </a:txBody>
                  <a:tcPr/>
                </a:tc>
                <a:extLst>
                  <a:ext uri="{0D108BD9-81ED-4DB2-BD59-A6C34878D82A}">
                    <a16:rowId xmlns:a16="http://schemas.microsoft.com/office/drawing/2014/main" val="4286711034"/>
                  </a:ext>
                </a:extLst>
              </a:tr>
            </a:tbl>
          </a:graphicData>
        </a:graphic>
      </p:graphicFrame>
    </p:spTree>
    <p:extLst>
      <p:ext uri="{BB962C8B-B14F-4D97-AF65-F5344CB8AC3E}">
        <p14:creationId xmlns:p14="http://schemas.microsoft.com/office/powerpoint/2010/main" val="2973367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27406751"/>
              </p:ext>
            </p:extLst>
          </p:nvPr>
        </p:nvGraphicFramePr>
        <p:xfrm>
          <a:off x="1918788" y="223277"/>
          <a:ext cx="8127999" cy="6197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800232489"/>
                    </a:ext>
                  </a:extLst>
                </a:gridCol>
                <a:gridCol w="2709333">
                  <a:extLst>
                    <a:ext uri="{9D8B030D-6E8A-4147-A177-3AD203B41FA5}">
                      <a16:colId xmlns:a16="http://schemas.microsoft.com/office/drawing/2014/main" val="3373759202"/>
                    </a:ext>
                  </a:extLst>
                </a:gridCol>
                <a:gridCol w="2709333">
                  <a:extLst>
                    <a:ext uri="{9D8B030D-6E8A-4147-A177-3AD203B41FA5}">
                      <a16:colId xmlns:a16="http://schemas.microsoft.com/office/drawing/2014/main" val="2568663985"/>
                    </a:ext>
                  </a:extLst>
                </a:gridCol>
              </a:tblGrid>
              <a:tr h="370840">
                <a:tc gridSpan="3">
                  <a:txBody>
                    <a:bodyPr/>
                    <a:lstStyle/>
                    <a:p>
                      <a:pPr algn="ctr"/>
                      <a:r>
                        <a:rPr lang="en-GB" dirty="0"/>
                        <a:t>MUSIC: VOCABULARY MAP</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072458387"/>
                  </a:ext>
                </a:extLst>
              </a:tr>
              <a:tr h="370840">
                <a:tc>
                  <a:txBody>
                    <a:bodyPr/>
                    <a:lstStyle/>
                    <a:p>
                      <a:pPr algn="ctr"/>
                      <a:r>
                        <a:rPr lang="en-GB" dirty="0"/>
                        <a:t>EYFS</a:t>
                      </a:r>
                    </a:p>
                  </a:txBody>
                  <a:tcPr/>
                </a:tc>
                <a:tc>
                  <a:txBody>
                    <a:bodyPr/>
                    <a:lstStyle/>
                    <a:p>
                      <a:pPr algn="ctr"/>
                      <a:r>
                        <a:rPr lang="en-GB" dirty="0"/>
                        <a:t>KS1</a:t>
                      </a:r>
                      <a:r>
                        <a:rPr lang="en-GB" baseline="0" dirty="0"/>
                        <a:t> YEAR 1</a:t>
                      </a:r>
                      <a:endParaRPr lang="en-GB" dirty="0"/>
                    </a:p>
                  </a:txBody>
                  <a:tcPr/>
                </a:tc>
                <a:tc>
                  <a:txBody>
                    <a:bodyPr/>
                    <a:lstStyle/>
                    <a:p>
                      <a:pPr algn="ctr"/>
                      <a:r>
                        <a:rPr lang="en-GB" dirty="0"/>
                        <a:t>KS1</a:t>
                      </a:r>
                      <a:r>
                        <a:rPr lang="en-GB" baseline="0" dirty="0"/>
                        <a:t> YEAR 2</a:t>
                      </a:r>
                      <a:r>
                        <a:rPr lang="en-GB" dirty="0"/>
                        <a:t> </a:t>
                      </a:r>
                    </a:p>
                  </a:txBody>
                  <a:tcPr/>
                </a:tc>
                <a:extLst>
                  <a:ext uri="{0D108BD9-81ED-4DB2-BD59-A6C34878D82A}">
                    <a16:rowId xmlns:a16="http://schemas.microsoft.com/office/drawing/2014/main" val="2982132366"/>
                  </a:ext>
                </a:extLst>
              </a:tr>
              <a:tr h="370840">
                <a:tc>
                  <a:txBody>
                    <a:bodyPr/>
                    <a:lstStyle/>
                    <a:p>
                      <a:r>
                        <a:rPr lang="en-GB" sz="1600" dirty="0"/>
                        <a:t>• Fast </a:t>
                      </a:r>
                    </a:p>
                    <a:p>
                      <a:r>
                        <a:rPr lang="en-GB" sz="1600" dirty="0"/>
                        <a:t>• High </a:t>
                      </a:r>
                    </a:p>
                    <a:p>
                      <a:r>
                        <a:rPr lang="en-GB" sz="1600" dirty="0"/>
                        <a:t>• Instrument </a:t>
                      </a:r>
                    </a:p>
                    <a:p>
                      <a:r>
                        <a:rPr lang="en-GB" sz="1600" dirty="0"/>
                        <a:t>• Low </a:t>
                      </a:r>
                    </a:p>
                    <a:p>
                      <a:r>
                        <a:rPr lang="en-GB" sz="1600" dirty="0"/>
                        <a:t>• Loud </a:t>
                      </a:r>
                    </a:p>
                    <a:p>
                      <a:r>
                        <a:rPr lang="en-GB" sz="1600" dirty="0"/>
                        <a:t>• Quiet</a:t>
                      </a:r>
                    </a:p>
                    <a:p>
                      <a:r>
                        <a:rPr lang="en-GB" sz="1600" dirty="0"/>
                        <a:t>• Repeat </a:t>
                      </a:r>
                    </a:p>
                    <a:p>
                      <a:r>
                        <a:rPr lang="en-GB" sz="1600" dirty="0"/>
                        <a:t>• Rhythm </a:t>
                      </a:r>
                    </a:p>
                    <a:p>
                      <a:r>
                        <a:rPr lang="en-GB" sz="1600" dirty="0"/>
                        <a:t>• Sing </a:t>
                      </a:r>
                    </a:p>
                    <a:p>
                      <a:r>
                        <a:rPr lang="en-GB" sz="1600" dirty="0"/>
                        <a:t>• Slow </a:t>
                      </a:r>
                    </a:p>
                    <a:p>
                      <a:r>
                        <a:rPr lang="en-GB" sz="1600" dirty="0"/>
                        <a:t>• Song </a:t>
                      </a:r>
                    </a:p>
                    <a:p>
                      <a:r>
                        <a:rPr lang="en-GB" sz="1600" dirty="0"/>
                        <a:t>• Sounds</a:t>
                      </a:r>
                    </a:p>
                    <a:p>
                      <a:r>
                        <a:rPr lang="en-GB" sz="1600" dirty="0"/>
                        <a:t>• Jumpy</a:t>
                      </a:r>
                    </a:p>
                    <a:p>
                      <a:r>
                        <a:rPr lang="en-GB" sz="1600" dirty="0"/>
                        <a:t>• Smooth</a:t>
                      </a:r>
                      <a:r>
                        <a:rPr lang="en-GB" sz="1600" baseline="0" dirty="0"/>
                        <a:t> </a:t>
                      </a:r>
                      <a:endParaRPr lang="en-GB" sz="1600" dirty="0"/>
                    </a:p>
                  </a:txBody>
                  <a:tcPr/>
                </a:tc>
                <a:tc>
                  <a:txBody>
                    <a:bodyPr/>
                    <a:lstStyle/>
                    <a:p>
                      <a:r>
                        <a:rPr lang="en-GB" sz="1600" dirty="0"/>
                        <a:t>as EYFS plus: </a:t>
                      </a:r>
                    </a:p>
                    <a:p>
                      <a:r>
                        <a:rPr lang="en-GB" sz="1600" dirty="0"/>
                        <a:t>• beat </a:t>
                      </a:r>
                    </a:p>
                    <a:p>
                      <a:r>
                        <a:rPr lang="en-GB" sz="1600" dirty="0"/>
                        <a:t>• beater </a:t>
                      </a:r>
                    </a:p>
                    <a:p>
                      <a:r>
                        <a:rPr lang="en-GB" sz="1600" dirty="0"/>
                        <a:t>• cymbal </a:t>
                      </a:r>
                    </a:p>
                    <a:p>
                      <a:r>
                        <a:rPr lang="en-GB" sz="1600" dirty="0"/>
                        <a:t>• drum </a:t>
                      </a:r>
                    </a:p>
                    <a:p>
                      <a:r>
                        <a:rPr lang="en-GB" sz="1600" dirty="0"/>
                        <a:t>• high (sound) </a:t>
                      </a:r>
                    </a:p>
                    <a:p>
                      <a:r>
                        <a:rPr lang="en-GB" sz="1600" dirty="0"/>
                        <a:t>• listen </a:t>
                      </a:r>
                    </a:p>
                    <a:p>
                      <a:r>
                        <a:rPr lang="en-GB" sz="1600" dirty="0"/>
                        <a:t>• loud </a:t>
                      </a:r>
                    </a:p>
                    <a:p>
                      <a:r>
                        <a:rPr lang="en-GB" sz="1600" dirty="0"/>
                        <a:t>• low (sound) </a:t>
                      </a:r>
                    </a:p>
                    <a:p>
                      <a:r>
                        <a:rPr lang="en-GB" sz="1600" dirty="0"/>
                        <a:t>• perform </a:t>
                      </a:r>
                    </a:p>
                    <a:p>
                      <a:r>
                        <a:rPr lang="en-GB" sz="1600" dirty="0"/>
                        <a:t>• quiet </a:t>
                      </a:r>
                    </a:p>
                    <a:p>
                      <a:r>
                        <a:rPr lang="en-GB" sz="1600" dirty="0"/>
                        <a:t>• shaker </a:t>
                      </a:r>
                    </a:p>
                    <a:p>
                      <a:r>
                        <a:rPr lang="en-GB" sz="1600" dirty="0"/>
                        <a:t>• steady beat </a:t>
                      </a:r>
                    </a:p>
                    <a:p>
                      <a:r>
                        <a:rPr lang="en-GB" sz="1600" dirty="0"/>
                        <a:t>• tambourine </a:t>
                      </a:r>
                    </a:p>
                    <a:p>
                      <a:r>
                        <a:rPr lang="en-GB" sz="1600" dirty="0"/>
                        <a:t>• tempo </a:t>
                      </a:r>
                    </a:p>
                    <a:p>
                      <a:r>
                        <a:rPr lang="en-GB" sz="1600" dirty="0"/>
                        <a:t>• triangle </a:t>
                      </a:r>
                    </a:p>
                    <a:p>
                      <a:r>
                        <a:rPr lang="en-GB" sz="1600" dirty="0"/>
                        <a:t>• tune </a:t>
                      </a:r>
                    </a:p>
                    <a:p>
                      <a:r>
                        <a:rPr lang="en-GB" sz="1600" dirty="0"/>
                        <a:t>• voice</a:t>
                      </a:r>
                    </a:p>
                    <a:p>
                      <a:r>
                        <a:rPr lang="en-GB" sz="1600" dirty="0"/>
                        <a:t>• pitch</a:t>
                      </a:r>
                    </a:p>
                    <a:p>
                      <a:r>
                        <a:rPr lang="en-GB" sz="1600" dirty="0"/>
                        <a:t>• </a:t>
                      </a:r>
                      <a:r>
                        <a:rPr lang="en-GB" sz="1600" dirty="0" err="1"/>
                        <a:t>handbell</a:t>
                      </a:r>
                      <a:endParaRPr lang="en-GB" sz="1600" dirty="0"/>
                    </a:p>
                    <a:p>
                      <a:r>
                        <a:rPr lang="en-GB" sz="1600" dirty="0"/>
                        <a:t>• pulse</a:t>
                      </a:r>
                    </a:p>
                    <a:p>
                      <a:r>
                        <a:rPr lang="en-GB" sz="1600" dirty="0"/>
                        <a:t>• pitch</a:t>
                      </a:r>
                    </a:p>
                  </a:txBody>
                  <a:tcPr/>
                </a:tc>
                <a:tc>
                  <a:txBody>
                    <a:bodyPr/>
                    <a:lstStyle/>
                    <a:p>
                      <a:r>
                        <a:rPr lang="en-GB" sz="1600" dirty="0"/>
                        <a:t>– as Year 1 plus </a:t>
                      </a:r>
                    </a:p>
                    <a:p>
                      <a:r>
                        <a:rPr lang="en-GB" sz="1600" dirty="0"/>
                        <a:t>• accompany </a:t>
                      </a:r>
                    </a:p>
                    <a:p>
                      <a:r>
                        <a:rPr lang="en-GB" sz="1600" dirty="0"/>
                        <a:t>• body percussion </a:t>
                      </a:r>
                    </a:p>
                    <a:p>
                      <a:r>
                        <a:rPr lang="en-GB" sz="1600" dirty="0"/>
                        <a:t>• compose </a:t>
                      </a:r>
                    </a:p>
                    <a:p>
                      <a:r>
                        <a:rPr lang="en-GB" sz="1600" dirty="0"/>
                        <a:t>• duration </a:t>
                      </a:r>
                    </a:p>
                    <a:p>
                      <a:r>
                        <a:rPr lang="en-GB" sz="1600" dirty="0"/>
                        <a:t>• ostinato </a:t>
                      </a:r>
                    </a:p>
                    <a:p>
                      <a:r>
                        <a:rPr lang="en-GB" sz="1600" dirty="0"/>
                        <a:t>• percussion </a:t>
                      </a:r>
                    </a:p>
                    <a:p>
                      <a:r>
                        <a:rPr lang="en-GB" sz="1600" dirty="0"/>
                        <a:t>• pitch</a:t>
                      </a:r>
                    </a:p>
                    <a:p>
                      <a:r>
                        <a:rPr lang="en-GB" sz="1600" dirty="0"/>
                        <a:t>• crotchet</a:t>
                      </a:r>
                    </a:p>
                    <a:p>
                      <a:r>
                        <a:rPr lang="en-GB" sz="1600" dirty="0"/>
                        <a:t>• quaver</a:t>
                      </a:r>
                    </a:p>
                    <a:p>
                      <a:r>
                        <a:rPr lang="en-GB" sz="1600" dirty="0"/>
                        <a:t>• rest</a:t>
                      </a:r>
                    </a:p>
                    <a:p>
                      <a:r>
                        <a:rPr lang="en-GB" sz="1600" dirty="0"/>
                        <a:t>• minim</a:t>
                      </a:r>
                    </a:p>
                    <a:p>
                      <a:r>
                        <a:rPr lang="en-GB" sz="1600" dirty="0"/>
                        <a:t>• recorder</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 dynamics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 perform</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 composer</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 conductor</a:t>
                      </a:r>
                    </a:p>
                    <a:p>
                      <a:endParaRPr lang="en-GB" sz="1600" dirty="0"/>
                    </a:p>
                  </a:txBody>
                  <a:tcPr/>
                </a:tc>
                <a:extLst>
                  <a:ext uri="{0D108BD9-81ED-4DB2-BD59-A6C34878D82A}">
                    <a16:rowId xmlns:a16="http://schemas.microsoft.com/office/drawing/2014/main" val="3069761067"/>
                  </a:ext>
                </a:extLst>
              </a:tr>
            </a:tbl>
          </a:graphicData>
        </a:graphic>
      </p:graphicFrame>
    </p:spTree>
    <p:extLst>
      <p:ext uri="{BB962C8B-B14F-4D97-AF65-F5344CB8AC3E}">
        <p14:creationId xmlns:p14="http://schemas.microsoft.com/office/powerpoint/2010/main" val="1090691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67581465"/>
              </p:ext>
            </p:extLst>
          </p:nvPr>
        </p:nvGraphicFramePr>
        <p:xfrm>
          <a:off x="1236619" y="75232"/>
          <a:ext cx="9718765" cy="6926580"/>
        </p:xfrm>
        <a:graphic>
          <a:graphicData uri="http://schemas.openxmlformats.org/drawingml/2006/table">
            <a:tbl>
              <a:tblPr firstRow="1" bandRow="1">
                <a:tableStyleId>{5C22544A-7EE6-4342-B048-85BDC9FD1C3A}</a:tableStyleId>
              </a:tblPr>
              <a:tblGrid>
                <a:gridCol w="1436912">
                  <a:extLst>
                    <a:ext uri="{9D8B030D-6E8A-4147-A177-3AD203B41FA5}">
                      <a16:colId xmlns:a16="http://schemas.microsoft.com/office/drawing/2014/main" val="693986984"/>
                    </a:ext>
                  </a:extLst>
                </a:gridCol>
                <a:gridCol w="2450594">
                  <a:extLst>
                    <a:ext uri="{9D8B030D-6E8A-4147-A177-3AD203B41FA5}">
                      <a16:colId xmlns:a16="http://schemas.microsoft.com/office/drawing/2014/main" val="4217477719"/>
                    </a:ext>
                  </a:extLst>
                </a:gridCol>
                <a:gridCol w="1943753">
                  <a:extLst>
                    <a:ext uri="{9D8B030D-6E8A-4147-A177-3AD203B41FA5}">
                      <a16:colId xmlns:a16="http://schemas.microsoft.com/office/drawing/2014/main" val="977284685"/>
                    </a:ext>
                  </a:extLst>
                </a:gridCol>
                <a:gridCol w="1943753">
                  <a:extLst>
                    <a:ext uri="{9D8B030D-6E8A-4147-A177-3AD203B41FA5}">
                      <a16:colId xmlns:a16="http://schemas.microsoft.com/office/drawing/2014/main" val="258492071"/>
                    </a:ext>
                  </a:extLst>
                </a:gridCol>
                <a:gridCol w="1943753">
                  <a:extLst>
                    <a:ext uri="{9D8B030D-6E8A-4147-A177-3AD203B41FA5}">
                      <a16:colId xmlns:a16="http://schemas.microsoft.com/office/drawing/2014/main" val="2245908417"/>
                    </a:ext>
                  </a:extLst>
                </a:gridCol>
              </a:tblGrid>
              <a:tr h="370840">
                <a:tc gridSpan="5">
                  <a:txBody>
                    <a:bodyPr/>
                    <a:lstStyle/>
                    <a:p>
                      <a:pPr algn="ctr"/>
                      <a:r>
                        <a:rPr lang="en-GB" dirty="0"/>
                        <a:t>INTENDED LISTENING LIST</a:t>
                      </a:r>
                    </a:p>
                    <a:p>
                      <a:pPr marL="0" marR="0" indent="0" algn="ctr" defTabSz="914400" rtl="0" eaLnBrk="1" fontAlgn="auto" latinLnBrk="0" hangingPunct="1">
                        <a:lnSpc>
                          <a:spcPct val="100000"/>
                        </a:lnSpc>
                        <a:spcBef>
                          <a:spcPts val="0"/>
                        </a:spcBef>
                        <a:spcAft>
                          <a:spcPts val="0"/>
                        </a:spcAft>
                        <a:buClrTx/>
                        <a:buSzTx/>
                        <a:buFontTx/>
                        <a:buNone/>
                        <a:tabLst/>
                        <a:defRPr/>
                      </a:pPr>
                      <a:r>
                        <a:rPr lang="en-GB" sz="1050" dirty="0"/>
                        <a:t>(OE = Optional extra suggested listening</a:t>
                      </a:r>
                      <a:r>
                        <a:rPr lang="en-GB" sz="1050" baseline="0" dirty="0"/>
                        <a:t> idea)</a:t>
                      </a:r>
                      <a:endParaRPr lang="en-GB" sz="1050" dirty="0"/>
                    </a:p>
                  </a:txBody>
                  <a:tcPr/>
                </a:tc>
                <a:tc hMerge="1">
                  <a:txBody>
                    <a:bodyPr/>
                    <a:lstStyle/>
                    <a:p>
                      <a:pPr algn="ct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437722123"/>
                  </a:ext>
                </a:extLst>
              </a:tr>
              <a:tr h="370840">
                <a:tc>
                  <a:txBody>
                    <a:bodyPr/>
                    <a:lstStyle/>
                    <a:p>
                      <a:pPr algn="ctr"/>
                      <a:r>
                        <a:rPr lang="en-GB" dirty="0"/>
                        <a:t>ERA</a:t>
                      </a:r>
                    </a:p>
                    <a:p>
                      <a:pPr algn="ctr"/>
                      <a:r>
                        <a:rPr lang="en-GB" sz="800" dirty="0"/>
                        <a:t>(HI = Historically Important)</a:t>
                      </a:r>
                    </a:p>
                  </a:txBody>
                  <a:tcPr/>
                </a:tc>
                <a:tc>
                  <a:txBody>
                    <a:bodyPr/>
                    <a:lstStyle/>
                    <a:p>
                      <a:pPr algn="ctr"/>
                      <a:r>
                        <a:rPr lang="en-GB" dirty="0"/>
                        <a:t>EYFS</a:t>
                      </a:r>
                    </a:p>
                  </a:txBody>
                  <a:tcPr/>
                </a:tc>
                <a:tc>
                  <a:txBody>
                    <a:bodyPr/>
                    <a:lstStyle/>
                    <a:p>
                      <a:pPr algn="ctr"/>
                      <a:r>
                        <a:rPr lang="en-GB" dirty="0"/>
                        <a:t>YR1</a:t>
                      </a:r>
                    </a:p>
                  </a:txBody>
                  <a:tcPr/>
                </a:tc>
                <a:tc>
                  <a:txBody>
                    <a:bodyPr/>
                    <a:lstStyle/>
                    <a:p>
                      <a:pPr algn="ctr"/>
                      <a:r>
                        <a:rPr lang="en-GB" dirty="0"/>
                        <a:t>YR2</a:t>
                      </a:r>
                    </a:p>
                  </a:txBody>
                  <a:tcPr/>
                </a:tc>
                <a:tc>
                  <a:txBody>
                    <a:bodyPr/>
                    <a:lstStyle/>
                    <a:p>
                      <a:pPr algn="ctr"/>
                      <a:r>
                        <a:rPr lang="en-GB" dirty="0"/>
                        <a:t>OTHER</a:t>
                      </a:r>
                    </a:p>
                  </a:txBody>
                  <a:tcPr/>
                </a:tc>
                <a:extLst>
                  <a:ext uri="{0D108BD9-81ED-4DB2-BD59-A6C34878D82A}">
                    <a16:rowId xmlns:a16="http://schemas.microsoft.com/office/drawing/2014/main" val="3568110154"/>
                  </a:ext>
                </a:extLst>
              </a:tr>
              <a:tr h="185420">
                <a:tc rowSpan="2">
                  <a:txBody>
                    <a:bodyPr/>
                    <a:lstStyle/>
                    <a:p>
                      <a:r>
                        <a:rPr lang="en-GB" sz="1400" dirty="0"/>
                        <a:t>Early</a:t>
                      </a:r>
                    </a:p>
                    <a:p>
                      <a:endParaRPr lang="en-GB" sz="1400" dirty="0"/>
                    </a:p>
                  </a:txBody>
                  <a:tcPr>
                    <a:solidFill>
                      <a:schemeClr val="bg2"/>
                    </a:solidFill>
                  </a:tcPr>
                </a:tc>
                <a:tc rowSpan="2">
                  <a:txBody>
                    <a:bodyPr/>
                    <a:lstStyle/>
                    <a:p>
                      <a:endParaRPr lang="en-GB" sz="1400" dirty="0"/>
                    </a:p>
                  </a:txBody>
                  <a:tcPr>
                    <a:solidFill>
                      <a:schemeClr val="bg2"/>
                    </a:solidFill>
                  </a:tcPr>
                </a:tc>
                <a:tc rowSpan="2">
                  <a:txBody>
                    <a:bodyPr/>
                    <a:lstStyle/>
                    <a:p>
                      <a:r>
                        <a:rPr lang="en-GB" sz="1400" dirty="0"/>
                        <a:t>William Byrd (HI) – Ne </a:t>
                      </a:r>
                      <a:r>
                        <a:rPr lang="en-GB" sz="1400" dirty="0" err="1"/>
                        <a:t>Irascaris</a:t>
                      </a:r>
                      <a:r>
                        <a:rPr lang="en-GB" sz="1400" dirty="0"/>
                        <a:t> </a:t>
                      </a:r>
                      <a:r>
                        <a:rPr lang="en-GB" sz="1400" dirty="0" err="1"/>
                        <a:t>Domine</a:t>
                      </a:r>
                      <a:endParaRPr lang="en-GB" sz="1400" dirty="0"/>
                    </a:p>
                  </a:txBody>
                  <a:tcPr>
                    <a:solidFill>
                      <a:schemeClr val="bg2"/>
                    </a:solidFill>
                  </a:tcPr>
                </a:tc>
                <a:tc rowSpan="2">
                  <a:txBody>
                    <a:bodyPr/>
                    <a:lstStyle/>
                    <a:p>
                      <a:r>
                        <a:rPr lang="en-GB" sz="1400" dirty="0"/>
                        <a:t>St. Hildegard (HI, St.) – O </a:t>
                      </a:r>
                      <a:r>
                        <a:rPr lang="en-GB" sz="1400" dirty="0" err="1"/>
                        <a:t>Euchari</a:t>
                      </a:r>
                      <a:endParaRPr lang="en-GB" sz="1400" dirty="0"/>
                    </a:p>
                  </a:txBody>
                  <a:tcPr>
                    <a:solidFill>
                      <a:schemeClr val="bg2"/>
                    </a:solidFill>
                  </a:tcPr>
                </a:tc>
                <a:tc>
                  <a:txBody>
                    <a:bodyPr/>
                    <a:lstStyle/>
                    <a:p>
                      <a:endParaRPr lang="en-GB" sz="1200" dirty="0"/>
                    </a:p>
                  </a:txBody>
                  <a:tcPr/>
                </a:tc>
                <a:extLst>
                  <a:ext uri="{0D108BD9-81ED-4DB2-BD59-A6C34878D82A}">
                    <a16:rowId xmlns:a16="http://schemas.microsoft.com/office/drawing/2014/main" val="1539614627"/>
                  </a:ext>
                </a:extLst>
              </a:tr>
              <a:tr h="237551">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4">
                  <a:txBody>
                    <a:bodyPr/>
                    <a:lstStyle/>
                    <a:p>
                      <a:endParaRPr lang="en-GB" sz="1200" dirty="0"/>
                    </a:p>
                  </a:txBody>
                  <a:tcPr/>
                </a:tc>
                <a:extLst>
                  <a:ext uri="{0D108BD9-81ED-4DB2-BD59-A6C34878D82A}">
                    <a16:rowId xmlns:a16="http://schemas.microsoft.com/office/drawing/2014/main" val="175510319"/>
                  </a:ext>
                </a:extLst>
              </a:tr>
              <a:tr h="10909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Baroque</a:t>
                      </a:r>
                    </a:p>
                  </a:txBody>
                  <a:tcPr>
                    <a:solidFill>
                      <a:schemeClr val="bg2"/>
                    </a:solidFill>
                  </a:tcPr>
                </a:tc>
                <a:tc>
                  <a:txBody>
                    <a:bodyPr/>
                    <a:lstStyle/>
                    <a:p>
                      <a:endParaRPr lang="en-GB" sz="1400" b="0" dirty="0"/>
                    </a:p>
                  </a:txBody>
                  <a:tcPr>
                    <a:solidFill>
                      <a:schemeClr val="bg2"/>
                    </a:solidFill>
                  </a:tcPr>
                </a:tc>
                <a:tc>
                  <a:txBody>
                    <a:bodyPr/>
                    <a:lstStyle/>
                    <a:p>
                      <a:r>
                        <a:rPr lang="en-GB" sz="1400" b="0" dirty="0"/>
                        <a:t>(OE Handel (HI) – La </a:t>
                      </a:r>
                      <a:r>
                        <a:rPr lang="en-GB" sz="1400" b="0" dirty="0" err="1"/>
                        <a:t>Rejouissance</a:t>
                      </a:r>
                      <a:r>
                        <a:rPr lang="en-GB" sz="1400" b="0" dirty="0"/>
                        <a:t>/ Royal Fireworks)</a:t>
                      </a:r>
                    </a:p>
                    <a:p>
                      <a:endParaRPr lang="en-GB" sz="1400" b="0" dirty="0"/>
                    </a:p>
                    <a:p>
                      <a:endParaRPr lang="en-GB" sz="1400" b="0" dirty="0"/>
                    </a:p>
                  </a:txBody>
                  <a:tcPr>
                    <a:solidFill>
                      <a:schemeClr val="bg2"/>
                    </a:solidFill>
                  </a:tcPr>
                </a:tc>
                <a:tc>
                  <a:txBody>
                    <a:bodyPr/>
                    <a:lstStyle/>
                    <a:p>
                      <a:r>
                        <a:rPr lang="en-GB" sz="1400" b="0" dirty="0"/>
                        <a:t>Bach (HI) – Air on the G String</a:t>
                      </a:r>
                    </a:p>
                    <a:p>
                      <a:r>
                        <a:rPr lang="en-GB" sz="1400" b="0" dirty="0"/>
                        <a:t>And</a:t>
                      </a:r>
                    </a:p>
                    <a:p>
                      <a:r>
                        <a:rPr lang="en-GB" sz="1400" b="0" dirty="0" err="1"/>
                        <a:t>Toccato</a:t>
                      </a:r>
                      <a:r>
                        <a:rPr lang="en-GB" sz="1400" b="0" dirty="0"/>
                        <a:t> and Fugue</a:t>
                      </a:r>
                    </a:p>
                    <a:p>
                      <a:endParaRPr lang="en-GB" sz="1400" b="0" dirty="0"/>
                    </a:p>
                    <a:p>
                      <a:r>
                        <a:rPr lang="en-GB" sz="1400" b="0" dirty="0"/>
                        <a:t>(OE Handel (HI) – Arrival of the Queen of Sheba)</a:t>
                      </a:r>
                    </a:p>
                  </a:txBody>
                  <a:tcPr>
                    <a:solidFill>
                      <a:schemeClr val="bg2"/>
                    </a:solidFill>
                  </a:tcPr>
                </a:tc>
                <a:tc vMerge="1">
                  <a:txBody>
                    <a:bodyPr/>
                    <a:lstStyle/>
                    <a:p>
                      <a:endParaRPr lang="en-GB"/>
                    </a:p>
                  </a:txBody>
                  <a:tcPr/>
                </a:tc>
                <a:extLst>
                  <a:ext uri="{0D108BD9-81ED-4DB2-BD59-A6C34878D82A}">
                    <a16:rowId xmlns:a16="http://schemas.microsoft.com/office/drawing/2014/main" val="2115389076"/>
                  </a:ext>
                </a:extLst>
              </a:tr>
              <a:tr h="10450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Classical</a:t>
                      </a:r>
                    </a:p>
                    <a:p>
                      <a:endParaRPr lang="en-GB" sz="1400" dirty="0"/>
                    </a:p>
                  </a:txBody>
                  <a:tcPr>
                    <a:solidFill>
                      <a:schemeClr val="bg2"/>
                    </a:solidFill>
                  </a:tcPr>
                </a:tc>
                <a:tc>
                  <a:txBody>
                    <a:bodyPr/>
                    <a:lstStyle/>
                    <a:p>
                      <a:r>
                        <a:rPr lang="en-GB" sz="1400" b="0" dirty="0"/>
                        <a:t>Fur Elise - Beethoven</a:t>
                      </a:r>
                    </a:p>
                  </a:txBody>
                  <a:tcPr>
                    <a:solidFill>
                      <a:schemeClr val="bg2"/>
                    </a:solidFill>
                  </a:tcPr>
                </a:tc>
                <a:tc>
                  <a:txBody>
                    <a:bodyPr/>
                    <a:lstStyle/>
                    <a:p>
                      <a:r>
                        <a:rPr lang="en-GB" sz="1400" b="0" dirty="0"/>
                        <a:t>(OE Mozart (HI) – Rondo </a:t>
                      </a:r>
                      <a:r>
                        <a:rPr lang="en-GB" sz="1400" b="0" dirty="0" err="1"/>
                        <a:t>alla</a:t>
                      </a:r>
                      <a:r>
                        <a:rPr lang="en-GB" sz="1400" b="0" dirty="0"/>
                        <a:t> </a:t>
                      </a:r>
                      <a:r>
                        <a:rPr lang="en-GB" sz="1400" b="0" dirty="0" err="1"/>
                        <a:t>Turca</a:t>
                      </a:r>
                      <a:r>
                        <a:rPr lang="en-GB" sz="1400" b="0" dirty="0"/>
                        <a:t> Ah! </a:t>
                      </a:r>
                      <a:r>
                        <a:rPr lang="en-GB" sz="1400" b="0" dirty="0" err="1"/>
                        <a:t>Vous</a:t>
                      </a:r>
                      <a:r>
                        <a:rPr lang="en-GB" sz="1400" b="0" dirty="0"/>
                        <a:t> </a:t>
                      </a:r>
                      <a:r>
                        <a:rPr lang="en-GB" sz="1400" b="0" dirty="0" err="1"/>
                        <a:t>dirais</a:t>
                      </a:r>
                      <a:r>
                        <a:rPr lang="en-GB" sz="1400" b="0" dirty="0"/>
                        <a:t>-je, </a:t>
                      </a:r>
                      <a:r>
                        <a:rPr lang="en-GB" sz="1400" b="0" dirty="0" err="1"/>
                        <a:t>Maman</a:t>
                      </a:r>
                      <a:r>
                        <a:rPr lang="en-GB" sz="1400" b="0" dirty="0"/>
                        <a:t>)</a:t>
                      </a:r>
                    </a:p>
                    <a:p>
                      <a:endParaRPr lang="en-GB" sz="1400" b="0" dirty="0"/>
                    </a:p>
                    <a:p>
                      <a:r>
                        <a:rPr lang="en-GB" sz="1400" b="0" dirty="0"/>
                        <a:t>(OE Haydn (HI) – 2nd </a:t>
                      </a:r>
                      <a:r>
                        <a:rPr lang="en-GB" sz="1400" b="0" dirty="0" err="1"/>
                        <a:t>Mov</a:t>
                      </a:r>
                      <a:r>
                        <a:rPr lang="en-GB" sz="1400" b="0" dirty="0"/>
                        <a:t>, Surprise Symphony)</a:t>
                      </a:r>
                    </a:p>
                  </a:txBody>
                  <a:tcPr>
                    <a:solidFill>
                      <a:schemeClr val="bg2"/>
                    </a:solidFill>
                  </a:tcPr>
                </a:tc>
                <a:tc>
                  <a:txBody>
                    <a:bodyPr/>
                    <a:lstStyle/>
                    <a:p>
                      <a:r>
                        <a:rPr lang="en-GB" sz="1400" b="0" dirty="0"/>
                        <a:t>(OE Beethoven (HI) – Symphony 6, </a:t>
                      </a:r>
                      <a:r>
                        <a:rPr lang="en-GB" sz="1400" b="0" dirty="0" err="1"/>
                        <a:t>Pastorale</a:t>
                      </a:r>
                      <a:r>
                        <a:rPr lang="en-GB" sz="1400" b="0" dirty="0"/>
                        <a:t>)</a:t>
                      </a:r>
                    </a:p>
                    <a:p>
                      <a:endParaRPr lang="en-GB" sz="1400" b="0" dirty="0"/>
                    </a:p>
                    <a:p>
                      <a:r>
                        <a:rPr lang="en-GB" sz="1400" b="0" dirty="0"/>
                        <a:t>(OE Schubert (HI) – March </a:t>
                      </a:r>
                      <a:r>
                        <a:rPr lang="en-GB" sz="1400" b="0" dirty="0" err="1"/>
                        <a:t>Militaire</a:t>
                      </a:r>
                      <a:r>
                        <a:rPr lang="en-GB" sz="1400" b="0" dirty="0"/>
                        <a:t>)</a:t>
                      </a:r>
                    </a:p>
                  </a:txBody>
                  <a:tcPr>
                    <a:solidFill>
                      <a:schemeClr val="bg2"/>
                    </a:solidFill>
                  </a:tcPr>
                </a:tc>
                <a:tc vMerge="1">
                  <a:txBody>
                    <a:bodyPr/>
                    <a:lstStyle/>
                    <a:p>
                      <a:endParaRPr lang="en-GB"/>
                    </a:p>
                  </a:txBody>
                  <a:tcPr/>
                </a:tc>
                <a:extLst>
                  <a:ext uri="{0D108BD9-81ED-4DB2-BD59-A6C34878D82A}">
                    <a16:rowId xmlns:a16="http://schemas.microsoft.com/office/drawing/2014/main" val="1381543998"/>
                  </a:ext>
                </a:extLst>
              </a:tr>
              <a:tr h="12627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a:t>Romantic</a:t>
                      </a:r>
                    </a:p>
                    <a:p>
                      <a:endParaRPr lang="en-GB" sz="1400" dirty="0"/>
                    </a:p>
                  </a:txBody>
                  <a:tcPr>
                    <a:solidFill>
                      <a:schemeClr val="bg2"/>
                    </a:solidFill>
                  </a:tcPr>
                </a:tc>
                <a:tc>
                  <a:txBody>
                    <a:bodyPr/>
                    <a:lstStyle/>
                    <a:p>
                      <a:r>
                        <a:rPr lang="en-GB" sz="1400" b="0" dirty="0"/>
                        <a:t>Saint </a:t>
                      </a:r>
                      <a:r>
                        <a:rPr lang="en-GB" sz="1400" b="0" dirty="0" err="1"/>
                        <a:t>Saens</a:t>
                      </a:r>
                      <a:r>
                        <a:rPr lang="en-GB" sz="1400" b="0" dirty="0"/>
                        <a:t> (HI) - Carnival of the Animals</a:t>
                      </a:r>
                    </a:p>
                    <a:p>
                      <a:endParaRPr lang="en-GB" sz="1400" b="0" dirty="0"/>
                    </a:p>
                    <a:p>
                      <a:r>
                        <a:rPr lang="en-GB" sz="1400" b="0" dirty="0"/>
                        <a:t>Rimsky Korsakov (HI) – Flight of the Bumble Bee</a:t>
                      </a:r>
                    </a:p>
                    <a:p>
                      <a:endParaRPr lang="en-GB" sz="1400" b="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400" b="0" i="0" kern="1200" dirty="0" err="1">
                          <a:solidFill>
                            <a:schemeClr val="dk1"/>
                          </a:solidFill>
                          <a:effectLst/>
                          <a:latin typeface="+mn-lt"/>
                          <a:ea typeface="+mn-ea"/>
                          <a:cs typeface="+mn-cs"/>
                        </a:rPr>
                        <a:t>Ibert</a:t>
                      </a:r>
                      <a:r>
                        <a:rPr lang="en-GB" sz="1400" b="0" i="0" kern="1200" dirty="0">
                          <a:solidFill>
                            <a:schemeClr val="dk1"/>
                          </a:solidFill>
                          <a:effectLst/>
                          <a:latin typeface="+mn-lt"/>
                          <a:ea typeface="+mn-ea"/>
                          <a:cs typeface="+mn-cs"/>
                        </a:rPr>
                        <a:t>-The Little White Donkey</a:t>
                      </a:r>
                    </a:p>
                    <a:p>
                      <a:endParaRPr lang="en-GB" sz="1400" b="0" dirty="0"/>
                    </a:p>
                  </a:txBody>
                  <a:tcPr>
                    <a:solidFill>
                      <a:schemeClr val="bg2"/>
                    </a:solidFill>
                  </a:tcPr>
                </a:tc>
                <a:tc>
                  <a:txBody>
                    <a:bodyPr/>
                    <a:lstStyle/>
                    <a:p>
                      <a:r>
                        <a:rPr lang="en-GB" sz="1400" b="0" dirty="0"/>
                        <a:t>Tchaikovsky (HI) – Nutcracker, </a:t>
                      </a:r>
                      <a:r>
                        <a:rPr lang="en-GB" sz="1400" b="0" dirty="0" err="1"/>
                        <a:t>Trepak</a:t>
                      </a:r>
                      <a:endParaRPr lang="en-GB" sz="1400" b="0" dirty="0"/>
                    </a:p>
                    <a:p>
                      <a:endParaRPr lang="en-GB" sz="1400" b="0" dirty="0"/>
                    </a:p>
                    <a:p>
                      <a:r>
                        <a:rPr lang="en-GB" sz="1400" b="0" dirty="0" err="1"/>
                        <a:t>Lumbye</a:t>
                      </a:r>
                      <a:r>
                        <a:rPr lang="en-GB" sz="1400" b="0" dirty="0"/>
                        <a:t> – Copenhagen Steam </a:t>
                      </a:r>
                      <a:r>
                        <a:rPr lang="en-GB" sz="1400" b="0" dirty="0" err="1"/>
                        <a:t>Galop</a:t>
                      </a:r>
                      <a:endParaRPr lang="en-GB" sz="1400" b="0" dirty="0"/>
                    </a:p>
                    <a:p>
                      <a:endParaRPr lang="en-GB" sz="1400" b="0" dirty="0"/>
                    </a:p>
                    <a:p>
                      <a:r>
                        <a:rPr lang="en-GB" sz="1400" b="0" dirty="0"/>
                        <a:t>(OE Rossini – William Tell Overture)</a:t>
                      </a:r>
                    </a:p>
                  </a:txBody>
                  <a:tcPr>
                    <a:solidFill>
                      <a:schemeClr val="bg2"/>
                    </a:solidFill>
                  </a:tcPr>
                </a:tc>
                <a:tc>
                  <a:txBody>
                    <a:bodyPr/>
                    <a:lstStyle/>
                    <a:p>
                      <a:r>
                        <a:rPr lang="en-GB" sz="1400" b="0" dirty="0" err="1"/>
                        <a:t>Greig</a:t>
                      </a:r>
                      <a:r>
                        <a:rPr lang="en-GB" sz="1400" b="0" dirty="0"/>
                        <a:t> (HI) – In the Hall of the Mountain Kings, Peer </a:t>
                      </a:r>
                      <a:r>
                        <a:rPr lang="en-GB" sz="1400" b="0" dirty="0" err="1"/>
                        <a:t>Gynt</a:t>
                      </a:r>
                      <a:endParaRPr lang="en-GB" sz="1400" b="0" dirty="0"/>
                    </a:p>
                    <a:p>
                      <a:endParaRPr lang="en-GB" sz="1400" b="0" dirty="0"/>
                    </a:p>
                    <a:p>
                      <a:r>
                        <a:rPr lang="en-GB" sz="1400" b="0" dirty="0"/>
                        <a:t>(OE Delibes – Flower Duet, </a:t>
                      </a:r>
                      <a:r>
                        <a:rPr lang="en-GB" sz="1400" b="0" dirty="0" err="1"/>
                        <a:t>Lakme</a:t>
                      </a:r>
                      <a:r>
                        <a:rPr lang="en-GB" sz="1400" b="0" dirty="0"/>
                        <a:t>)</a:t>
                      </a:r>
                    </a:p>
                    <a:p>
                      <a:endParaRPr lang="en-GB" sz="1400" b="0" dirty="0"/>
                    </a:p>
                    <a:p>
                      <a:r>
                        <a:rPr lang="en-GB" sz="1400" b="0" dirty="0"/>
                        <a:t>(OE Mussorgsky – Pictures at an Exhibition)</a:t>
                      </a:r>
                    </a:p>
                  </a:txBody>
                  <a:tcPr>
                    <a:solidFill>
                      <a:schemeClr val="bg2"/>
                    </a:solidFill>
                  </a:tcPr>
                </a:tc>
                <a:tc vMerge="1">
                  <a:txBody>
                    <a:bodyPr/>
                    <a:lstStyle/>
                    <a:p>
                      <a:endParaRPr lang="en-GB"/>
                    </a:p>
                  </a:txBody>
                  <a:tcPr/>
                </a:tc>
                <a:extLst>
                  <a:ext uri="{0D108BD9-81ED-4DB2-BD59-A6C34878D82A}">
                    <a16:rowId xmlns:a16="http://schemas.microsoft.com/office/drawing/2014/main" val="1006560929"/>
                  </a:ext>
                </a:extLst>
              </a:tr>
            </a:tbl>
          </a:graphicData>
        </a:graphic>
      </p:graphicFrame>
    </p:spTree>
    <p:extLst>
      <p:ext uri="{BB962C8B-B14F-4D97-AF65-F5344CB8AC3E}">
        <p14:creationId xmlns:p14="http://schemas.microsoft.com/office/powerpoint/2010/main" val="2887365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496186-dbae-400d-a450-92ad8d0fea9e" xsi:nil="true"/>
    <lcf76f155ced4ddcb4097134ff3c332f xmlns="62a9f2dd-cd6a-49ae-b503-d0f2814e392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E51ED29D5038444BCF0B4B19B1B4627" ma:contentTypeVersion="17" ma:contentTypeDescription="Create a new document." ma:contentTypeScope="" ma:versionID="ecbb19d3cbe7d1baa374cc8e52780e0d">
  <xsd:schema xmlns:xsd="http://www.w3.org/2001/XMLSchema" xmlns:xs="http://www.w3.org/2001/XMLSchema" xmlns:p="http://schemas.microsoft.com/office/2006/metadata/properties" xmlns:ns2="62a9f2dd-cd6a-49ae-b503-d0f2814e3928" xmlns:ns3="5d496186-dbae-400d-a450-92ad8d0fea9e" targetNamespace="http://schemas.microsoft.com/office/2006/metadata/properties" ma:root="true" ma:fieldsID="a941a57358e211a705f42b5136a348bb" ns2:_="" ns3:_="">
    <xsd:import namespace="62a9f2dd-cd6a-49ae-b503-d0f2814e3928"/>
    <xsd:import namespace="5d496186-dbae-400d-a450-92ad8d0fea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OCR"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a9f2dd-cd6a-49ae-b503-d0f2814e39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838b120-5798-4ccf-a50c-d9e62927886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496186-dbae-400d-a450-92ad8d0fea9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125ef89-dce2-473d-9dbb-519f5e90425f}" ma:internalName="TaxCatchAll" ma:showField="CatchAllData" ma:web="5d496186-dbae-400d-a450-92ad8d0fea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C1B53E-35CF-46B4-9B73-55A6EFAF1F42}">
  <ds:schemaRefs>
    <ds:schemaRef ds:uri="5d496186-dbae-400d-a450-92ad8d0fea9e"/>
    <ds:schemaRef ds:uri="http://schemas.microsoft.com/office/2006/metadata/properties"/>
    <ds:schemaRef ds:uri="http://schemas.microsoft.com/office/infopath/2007/PartnerControls"/>
    <ds:schemaRef ds:uri="62a9f2dd-cd6a-49ae-b503-d0f2814e3928"/>
    <ds:schemaRef ds:uri="http://purl.org/dc/dcmitype/"/>
    <ds:schemaRef ds:uri="http://schemas.openxmlformats.org/package/2006/metadata/core-properties"/>
    <ds:schemaRef ds:uri="http://purl.org/dc/elements/1.1/"/>
    <ds:schemaRef ds:uri="http://purl.org/dc/term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BFEC3EF1-6BCC-422E-971E-7D6F0AEEAD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a9f2dd-cd6a-49ae-b503-d0f2814e3928"/>
    <ds:schemaRef ds:uri="5d496186-dbae-400d-a450-92ad8d0fea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2D7705-9332-4D7E-8782-01D1E66B75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3090</TotalTime>
  <Words>3956</Words>
  <Application>Microsoft Office PowerPoint</Application>
  <PresentationFormat>Widescreen</PresentationFormat>
  <Paragraphs>512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MV Boli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School TST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ELaw</dc:creator>
  <cp:lastModifiedBy>Elizabeth Law</cp:lastModifiedBy>
  <cp:revision>98</cp:revision>
  <dcterms:created xsi:type="dcterms:W3CDTF">2021-05-06T20:37:18Z</dcterms:created>
  <dcterms:modified xsi:type="dcterms:W3CDTF">2024-09-28T12:32:52Z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0x010100BE51ED29D5038444BCF0B4B19B1B4627</vt:lpwstr>
  </property>
</Properties>
</file>