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6"/>
  </p:notesMasterIdLst>
  <p:sldIdLst>
    <p:sldId id="256" r:id="rId2"/>
    <p:sldId id="263" r:id="rId3"/>
    <p:sldId id="257" r:id="rId4"/>
    <p:sldId id="274" r:id="rId5"/>
    <p:sldId id="270" r:id="rId6"/>
    <p:sldId id="269" r:id="rId7"/>
    <p:sldId id="268" r:id="rId8"/>
    <p:sldId id="264" r:id="rId9"/>
    <p:sldId id="272" r:id="rId10"/>
    <p:sldId id="261" r:id="rId11"/>
    <p:sldId id="259" r:id="rId12"/>
    <p:sldId id="275" r:id="rId13"/>
    <p:sldId id="262" r:id="rId14"/>
    <p:sldId id="276" r:id="rId15"/>
  </p:sldIdLst>
  <p:sldSz cx="9144000" cy="6858000" type="screen4x3"/>
  <p:notesSz cx="6797675" cy="98567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2" autoAdjust="0"/>
    <p:restoredTop sz="94660"/>
  </p:normalViewPr>
  <p:slideViewPr>
    <p:cSldViewPr>
      <p:cViewPr varScale="1">
        <p:scale>
          <a:sx n="115" d="100"/>
          <a:sy n="115"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283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2839"/>
          </a:xfrm>
          <a:prstGeom prst="rect">
            <a:avLst/>
          </a:prstGeom>
        </p:spPr>
        <p:txBody>
          <a:bodyPr vert="horz" lIns="91440" tIns="45720" rIns="91440" bIns="45720" rtlCol="0"/>
          <a:lstStyle>
            <a:lvl1pPr algn="r">
              <a:defRPr sz="1200"/>
            </a:lvl1pPr>
          </a:lstStyle>
          <a:p>
            <a:fld id="{32DE4090-8F6C-4A20-A769-6D1771D44EDA}" type="datetimeFigureOut">
              <a:rPr lang="en-GB" smtClean="0"/>
              <a:t>26/09/2022</a:t>
            </a:fld>
            <a:endParaRPr lang="en-GB"/>
          </a:p>
        </p:txBody>
      </p:sp>
      <p:sp>
        <p:nvSpPr>
          <p:cNvPr id="4" name="Slide Image Placeholder 3"/>
          <p:cNvSpPr>
            <a:spLocks noGrp="1" noRot="1" noChangeAspect="1"/>
          </p:cNvSpPr>
          <p:nvPr>
            <p:ph type="sldImg" idx="2"/>
          </p:nvPr>
        </p:nvSpPr>
        <p:spPr>
          <a:xfrm>
            <a:off x="935038" y="739775"/>
            <a:ext cx="4927600" cy="36957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81974"/>
            <a:ext cx="5438140" cy="443555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62238"/>
            <a:ext cx="2945659" cy="492839"/>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362238"/>
            <a:ext cx="2945659" cy="492839"/>
          </a:xfrm>
          <a:prstGeom prst="rect">
            <a:avLst/>
          </a:prstGeom>
        </p:spPr>
        <p:txBody>
          <a:bodyPr vert="horz" lIns="91440" tIns="45720" rIns="91440" bIns="45720" rtlCol="0" anchor="b"/>
          <a:lstStyle>
            <a:lvl1pPr algn="r">
              <a:defRPr sz="1200"/>
            </a:lvl1pPr>
          </a:lstStyle>
          <a:p>
            <a:fld id="{27C39970-D161-4BBC-B2B6-BC3D6FC4CFB3}" type="slidenum">
              <a:rPr lang="en-GB" smtClean="0"/>
              <a:t>‹#›</a:t>
            </a:fld>
            <a:endParaRPr lang="en-GB"/>
          </a:p>
        </p:txBody>
      </p:sp>
    </p:spTree>
    <p:extLst>
      <p:ext uri="{BB962C8B-B14F-4D97-AF65-F5344CB8AC3E}">
        <p14:creationId xmlns:p14="http://schemas.microsoft.com/office/powerpoint/2010/main" val="2352827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5400" dirty="0">
                <a:latin typeface="Comic Sans MS" pitchFamily="66" charset="0"/>
              </a:rPr>
              <a:t>Themes for Writing </a:t>
            </a:r>
          </a:p>
          <a:p>
            <a:endParaRPr lang="en-GB" sz="5400" dirty="0">
              <a:latin typeface="Comic Sans MS" pitchFamily="66" charset="0"/>
            </a:endParaRPr>
          </a:p>
          <a:p>
            <a:endParaRPr lang="en-GB" sz="5400" dirty="0">
              <a:latin typeface="Comic Sans MS" pitchFamily="66" charset="0"/>
            </a:endParaRPr>
          </a:p>
        </p:txBody>
      </p:sp>
      <p:sp>
        <p:nvSpPr>
          <p:cNvPr id="4" name="Slide Number Placeholder 3"/>
          <p:cNvSpPr>
            <a:spLocks noGrp="1"/>
          </p:cNvSpPr>
          <p:nvPr>
            <p:ph type="sldNum" sz="quarter" idx="10"/>
          </p:nvPr>
        </p:nvSpPr>
        <p:spPr/>
        <p:txBody>
          <a:bodyPr/>
          <a:lstStyle/>
          <a:p>
            <a:fld id="{27C39970-D161-4BBC-B2B6-BC3D6FC4CFB3}" type="slidenum">
              <a:rPr lang="en-GB" smtClean="0"/>
              <a:t>6</a:t>
            </a:fld>
            <a:endParaRPr lang="en-GB"/>
          </a:p>
        </p:txBody>
      </p:sp>
    </p:spTree>
    <p:extLst>
      <p:ext uri="{BB962C8B-B14F-4D97-AF65-F5344CB8AC3E}">
        <p14:creationId xmlns:p14="http://schemas.microsoft.com/office/powerpoint/2010/main" val="3550905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8865BB3-1661-4CDC-B9F3-9451D564F633}" type="datetimeFigureOut">
              <a:rPr lang="en-GB" smtClean="0"/>
              <a:t>26/09/2022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B7C282-CF19-4D6B-ABC8-4CFDE78FC831}" type="slidenum">
              <a:rPr lang="en-GB" smtClean="0"/>
              <a:t>‹#›</a:t>
            </a:fld>
            <a:endParaRPr lang="en-GB"/>
          </a:p>
        </p:txBody>
      </p:sp>
    </p:spTree>
    <p:extLst>
      <p:ext uri="{BB962C8B-B14F-4D97-AF65-F5344CB8AC3E}">
        <p14:creationId xmlns:p14="http://schemas.microsoft.com/office/powerpoint/2010/main" val="168824170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865BB3-1661-4CDC-B9F3-9451D564F633}" type="datetimeFigureOut">
              <a:rPr lang="en-GB" smtClean="0"/>
              <a:t>26/09/2022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B7C282-CF19-4D6B-ABC8-4CFDE78FC831}" type="slidenum">
              <a:rPr lang="en-GB" smtClean="0"/>
              <a:t>‹#›</a:t>
            </a:fld>
            <a:endParaRPr lang="en-GB"/>
          </a:p>
        </p:txBody>
      </p:sp>
    </p:spTree>
    <p:extLst>
      <p:ext uri="{BB962C8B-B14F-4D97-AF65-F5344CB8AC3E}">
        <p14:creationId xmlns:p14="http://schemas.microsoft.com/office/powerpoint/2010/main" val="2639067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865BB3-1661-4CDC-B9F3-9451D564F633}" type="datetimeFigureOut">
              <a:rPr lang="en-GB" smtClean="0"/>
              <a:t>26/09/2022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B7C282-CF19-4D6B-ABC8-4CFDE78FC831}" type="slidenum">
              <a:rPr lang="en-GB" smtClean="0"/>
              <a:t>‹#›</a:t>
            </a:fld>
            <a:endParaRPr lang="en-GB"/>
          </a:p>
        </p:txBody>
      </p:sp>
    </p:spTree>
    <p:extLst>
      <p:ext uri="{BB962C8B-B14F-4D97-AF65-F5344CB8AC3E}">
        <p14:creationId xmlns:p14="http://schemas.microsoft.com/office/powerpoint/2010/main" val="3573474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865BB3-1661-4CDC-B9F3-9451D564F633}" type="datetimeFigureOut">
              <a:rPr lang="en-GB" smtClean="0"/>
              <a:t>26/09/2022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B7C282-CF19-4D6B-ABC8-4CFDE78FC831}" type="slidenum">
              <a:rPr lang="en-GB" smtClean="0"/>
              <a:t>‹#›</a:t>
            </a:fld>
            <a:endParaRPr lang="en-GB"/>
          </a:p>
        </p:txBody>
      </p:sp>
    </p:spTree>
    <p:extLst>
      <p:ext uri="{BB962C8B-B14F-4D97-AF65-F5344CB8AC3E}">
        <p14:creationId xmlns:p14="http://schemas.microsoft.com/office/powerpoint/2010/main" val="1914521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8865BB3-1661-4CDC-B9F3-9451D564F633}" type="datetimeFigureOut">
              <a:rPr lang="en-GB" smtClean="0"/>
              <a:t>26/09/2022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B7C282-CF19-4D6B-ABC8-4CFDE78FC831}" type="slidenum">
              <a:rPr lang="en-GB" smtClean="0"/>
              <a:t>‹#›</a:t>
            </a:fld>
            <a:endParaRPr lang="en-GB"/>
          </a:p>
        </p:txBody>
      </p:sp>
    </p:spTree>
    <p:extLst>
      <p:ext uri="{BB962C8B-B14F-4D97-AF65-F5344CB8AC3E}">
        <p14:creationId xmlns:p14="http://schemas.microsoft.com/office/powerpoint/2010/main" val="18826130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8865BB3-1661-4CDC-B9F3-9451D564F633}" type="datetimeFigureOut">
              <a:rPr lang="en-GB" smtClean="0"/>
              <a:t>26/09/2022</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0FB7C282-CF19-4D6B-ABC8-4CFDE78FC831}" type="slidenum">
              <a:rPr lang="en-GB" smtClean="0"/>
              <a:t>‹#›</a:t>
            </a:fld>
            <a:endParaRPr lang="en-GB"/>
          </a:p>
        </p:txBody>
      </p:sp>
    </p:spTree>
    <p:extLst>
      <p:ext uri="{BB962C8B-B14F-4D97-AF65-F5344CB8AC3E}">
        <p14:creationId xmlns:p14="http://schemas.microsoft.com/office/powerpoint/2010/main" val="3158525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B8865BB3-1661-4CDC-B9F3-9451D564F633}" type="datetimeFigureOut">
              <a:rPr lang="en-GB" smtClean="0"/>
              <a:t>26/09/2022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B7C282-CF19-4D6B-ABC8-4CFDE78FC831}"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7812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865BB3-1661-4CDC-B9F3-9451D564F633}" type="datetimeFigureOut">
              <a:rPr lang="en-GB" smtClean="0"/>
              <a:t>26/09/2022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B7C282-CF19-4D6B-ABC8-4CFDE78FC831}" type="slidenum">
              <a:rPr lang="en-GB" smtClean="0"/>
              <a:t>‹#›</a:t>
            </a:fld>
            <a:endParaRPr lang="en-GB"/>
          </a:p>
        </p:txBody>
      </p:sp>
    </p:spTree>
    <p:extLst>
      <p:ext uri="{BB962C8B-B14F-4D97-AF65-F5344CB8AC3E}">
        <p14:creationId xmlns:p14="http://schemas.microsoft.com/office/powerpoint/2010/main" val="1580801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865BB3-1661-4CDC-B9F3-9451D564F633}" type="datetimeFigureOut">
              <a:rPr lang="en-GB" smtClean="0"/>
              <a:t>26/09/2022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B7C282-CF19-4D6B-ABC8-4CFDE78FC831}" type="slidenum">
              <a:rPr lang="en-GB" smtClean="0"/>
              <a:t>‹#›</a:t>
            </a:fld>
            <a:endParaRPr lang="en-GB"/>
          </a:p>
        </p:txBody>
      </p:sp>
    </p:spTree>
    <p:extLst>
      <p:ext uri="{BB962C8B-B14F-4D97-AF65-F5344CB8AC3E}">
        <p14:creationId xmlns:p14="http://schemas.microsoft.com/office/powerpoint/2010/main" val="1806262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8865BB3-1661-4CDC-B9F3-9451D564F633}" type="datetimeFigureOut">
              <a:rPr lang="en-GB" smtClean="0"/>
              <a:t>26/09/2022</a:t>
            </a:fld>
            <a:endParaRPr lang="en-GB"/>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0FB7C282-CF19-4D6B-ABC8-4CFDE78FC831}" type="slidenum">
              <a:rPr lang="en-GB" smtClean="0"/>
              <a:t>‹#›</a:t>
            </a:fld>
            <a:endParaRPr lang="en-GB"/>
          </a:p>
        </p:txBody>
      </p:sp>
    </p:spTree>
    <p:extLst>
      <p:ext uri="{BB962C8B-B14F-4D97-AF65-F5344CB8AC3E}">
        <p14:creationId xmlns:p14="http://schemas.microsoft.com/office/powerpoint/2010/main" val="491156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8865BB3-1661-4CDC-B9F3-9451D564F633}" type="datetimeFigureOut">
              <a:rPr lang="en-GB" smtClean="0"/>
              <a:t>26/09/2022</a:t>
            </a:fld>
            <a:endParaRPr lang="en-GB"/>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GB"/>
          </a:p>
        </p:txBody>
      </p:sp>
      <p:sp>
        <p:nvSpPr>
          <p:cNvPr id="10" name="Slide Number Placeholder 9"/>
          <p:cNvSpPr>
            <a:spLocks noGrp="1"/>
          </p:cNvSpPr>
          <p:nvPr>
            <p:ph type="sldNum" sz="quarter" idx="12"/>
          </p:nvPr>
        </p:nvSpPr>
        <p:spPr/>
        <p:txBody>
          <a:bodyPr/>
          <a:lstStyle/>
          <a:p>
            <a:fld id="{0FB7C282-CF19-4D6B-ABC8-4CFDE78FC831}" type="slidenum">
              <a:rPr lang="en-GB" smtClean="0"/>
              <a:t>‹#›</a:t>
            </a:fld>
            <a:endParaRPr lang="en-GB"/>
          </a:p>
        </p:txBody>
      </p:sp>
    </p:spTree>
    <p:extLst>
      <p:ext uri="{BB962C8B-B14F-4D97-AF65-F5344CB8AC3E}">
        <p14:creationId xmlns:p14="http://schemas.microsoft.com/office/powerpoint/2010/main" val="2926041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B8865BB3-1661-4CDC-B9F3-9451D564F633}" type="datetimeFigureOut">
              <a:rPr lang="en-GB" smtClean="0"/>
              <a:t>26/09/2022</a:t>
            </a:fld>
            <a:endParaRPr lang="en-GB"/>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0FB7C282-CF19-4D6B-ABC8-4CFDE78FC831}" type="slidenum">
              <a:rPr lang="en-GB" smtClean="0"/>
              <a:t>‹#›</a:t>
            </a:fld>
            <a:endParaRPr lang="en-GB"/>
          </a:p>
        </p:txBody>
      </p:sp>
    </p:spTree>
    <p:extLst>
      <p:ext uri="{BB962C8B-B14F-4D97-AF65-F5344CB8AC3E}">
        <p14:creationId xmlns:p14="http://schemas.microsoft.com/office/powerpoint/2010/main" val="2047672318"/>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haddenham-st-marys.bucks.sch.uk/year-groups/year-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effectLst>
                  <a:outerShdw blurRad="50800" dist="50800" dir="5400000" algn="ctr" rotWithShape="0">
                    <a:srgbClr val="FFFF00"/>
                  </a:outerShdw>
                </a:effectLst>
              </a:rPr>
              <a:t>Welcome to Sunshine Class!</a:t>
            </a:r>
          </a:p>
        </p:txBody>
      </p:sp>
      <p:sp>
        <p:nvSpPr>
          <p:cNvPr id="3" name="Subtitle 2"/>
          <p:cNvSpPr>
            <a:spLocks noGrp="1"/>
          </p:cNvSpPr>
          <p:nvPr>
            <p:ph type="subTitle" idx="1"/>
          </p:nvPr>
        </p:nvSpPr>
        <p:spPr>
          <a:xfrm>
            <a:off x="1259632" y="3501008"/>
            <a:ext cx="6800800" cy="2207096"/>
          </a:xfrm>
        </p:spPr>
        <p:txBody>
          <a:bodyPr>
            <a:noAutofit/>
          </a:bodyPr>
          <a:lstStyle/>
          <a:p>
            <a:endParaRPr lang="en-GB" sz="3600" dirty="0">
              <a:solidFill>
                <a:schemeClr val="bg1"/>
              </a:solidFill>
              <a:effectLst>
                <a:outerShdw blurRad="50800" dist="50800" dir="5400000" algn="ctr" rotWithShape="0">
                  <a:schemeClr val="tx1"/>
                </a:outerShdw>
              </a:effectLst>
            </a:endParaRPr>
          </a:p>
          <a:p>
            <a:r>
              <a:rPr lang="en-GB" sz="3600" dirty="0">
                <a:solidFill>
                  <a:schemeClr val="bg1"/>
                </a:solidFill>
                <a:effectLst>
                  <a:outerShdw blurRad="50800" dist="50800" dir="5400000" algn="ctr" rotWithShape="0">
                    <a:schemeClr val="tx1"/>
                  </a:outerShdw>
                </a:effectLst>
              </a:rPr>
              <a:t>Sunshine One – Mrs G-S, Mrs Aziz and Mrs Dawson (Tues-Thurs)</a:t>
            </a:r>
          </a:p>
          <a:p>
            <a:r>
              <a:rPr lang="en-GB" sz="3600" dirty="0">
                <a:solidFill>
                  <a:schemeClr val="bg1"/>
                </a:solidFill>
                <a:effectLst>
                  <a:outerShdw blurRad="50800" dist="50800" dir="5400000" algn="ctr" rotWithShape="0">
                    <a:schemeClr val="tx1"/>
                  </a:outerShdw>
                </a:effectLst>
              </a:rPr>
              <a:t>Sunshine Two – Miss Hawes and Mrs Kirby </a:t>
            </a:r>
          </a:p>
          <a:p>
            <a:endParaRPr lang="en-GB" sz="3600" dirty="0">
              <a:solidFill>
                <a:schemeClr val="bg1"/>
              </a:solidFill>
            </a:endParaRPr>
          </a:p>
          <a:p>
            <a:endParaRPr lang="en-GB" sz="3600" dirty="0">
              <a:solidFill>
                <a:schemeClr val="bg1"/>
              </a:solidFill>
            </a:endParaRPr>
          </a:p>
        </p:txBody>
      </p:sp>
      <p:pic>
        <p:nvPicPr>
          <p:cNvPr id="1026" name="Picture 2" descr="C:\Users\k.grafham\AppData\Local\Microsoft\Windows\Temporary Internet Files\Content.IE5\BT1WDYYC\MC90044040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3263" y="520683"/>
            <a:ext cx="2233538" cy="1559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1157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B050"/>
                </a:solidFill>
                <a:latin typeface="Comic Sans MS" pitchFamily="66" charset="0"/>
              </a:rPr>
              <a:t>Topics for the Year</a:t>
            </a:r>
          </a:p>
        </p:txBody>
      </p:sp>
      <p:sp>
        <p:nvSpPr>
          <p:cNvPr id="3" name="Content Placeholder 2"/>
          <p:cNvSpPr>
            <a:spLocks noGrp="1"/>
          </p:cNvSpPr>
          <p:nvPr>
            <p:ph sz="half" idx="1"/>
          </p:nvPr>
        </p:nvSpPr>
        <p:spPr>
          <a:xfrm>
            <a:off x="1050989" y="2638044"/>
            <a:ext cx="3288023" cy="3101982"/>
          </a:xfrm>
        </p:spPr>
        <p:txBody>
          <a:bodyPr>
            <a:normAutofit fontScale="92500"/>
          </a:bodyPr>
          <a:lstStyle/>
          <a:p>
            <a:r>
              <a:rPr lang="en-GB" b="1" dirty="0">
                <a:solidFill>
                  <a:srgbClr val="00B050"/>
                </a:solidFill>
                <a:latin typeface="Comic Sans MS" pitchFamily="66" charset="0"/>
              </a:rPr>
              <a:t>Autumn 1</a:t>
            </a:r>
          </a:p>
          <a:p>
            <a:pPr marL="0" indent="0">
              <a:buNone/>
            </a:pPr>
            <a:r>
              <a:rPr lang="en-GB" dirty="0">
                <a:solidFill>
                  <a:srgbClr val="00B050"/>
                </a:solidFill>
                <a:latin typeface="Comic Sans MS" pitchFamily="66" charset="0"/>
              </a:rPr>
              <a:t>‘ Out and About’</a:t>
            </a:r>
          </a:p>
          <a:p>
            <a:endParaRPr lang="en-GB" b="1" dirty="0">
              <a:solidFill>
                <a:srgbClr val="00B050"/>
              </a:solidFill>
              <a:latin typeface="Comic Sans MS" pitchFamily="66" charset="0"/>
            </a:endParaRPr>
          </a:p>
          <a:p>
            <a:r>
              <a:rPr lang="en-GB" b="1" dirty="0">
                <a:solidFill>
                  <a:srgbClr val="00B050"/>
                </a:solidFill>
                <a:latin typeface="Comic Sans MS" pitchFamily="66" charset="0"/>
              </a:rPr>
              <a:t>Autumn 2</a:t>
            </a:r>
          </a:p>
          <a:p>
            <a:pPr marL="0" indent="0">
              <a:buNone/>
            </a:pPr>
            <a:r>
              <a:rPr lang="en-GB" dirty="0">
                <a:solidFill>
                  <a:srgbClr val="00B050"/>
                </a:solidFill>
                <a:latin typeface="Comic Sans MS" pitchFamily="66" charset="0"/>
              </a:rPr>
              <a:t>‘Blast Off!’</a:t>
            </a:r>
          </a:p>
          <a:p>
            <a:pPr marL="0" indent="0">
              <a:buNone/>
            </a:pPr>
            <a:endParaRPr lang="en-GB" dirty="0">
              <a:solidFill>
                <a:srgbClr val="00B050"/>
              </a:solidFill>
              <a:latin typeface="Comic Sans MS" pitchFamily="66" charset="0"/>
            </a:endParaRPr>
          </a:p>
          <a:p>
            <a:r>
              <a:rPr lang="en-GB" b="1" dirty="0">
                <a:solidFill>
                  <a:srgbClr val="00B050"/>
                </a:solidFill>
                <a:latin typeface="Comic Sans MS" pitchFamily="66" charset="0"/>
              </a:rPr>
              <a:t>Spring 1</a:t>
            </a:r>
          </a:p>
          <a:p>
            <a:pPr marL="0" indent="0">
              <a:buNone/>
            </a:pPr>
            <a:r>
              <a:rPr lang="en-GB" dirty="0">
                <a:solidFill>
                  <a:srgbClr val="00B050"/>
                </a:solidFill>
                <a:latin typeface="Comic Sans MS" pitchFamily="66" charset="0"/>
              </a:rPr>
              <a:t>‘All Dressed Up’</a:t>
            </a:r>
          </a:p>
          <a:p>
            <a:pPr marL="0" indent="0">
              <a:buNone/>
            </a:pPr>
            <a:endParaRPr lang="en-GB" dirty="0"/>
          </a:p>
          <a:p>
            <a:pPr marL="0" indent="0">
              <a:buNone/>
            </a:pPr>
            <a:endParaRPr lang="en-GB" dirty="0"/>
          </a:p>
        </p:txBody>
      </p:sp>
      <p:sp>
        <p:nvSpPr>
          <p:cNvPr id="4" name="Content Placeholder 3"/>
          <p:cNvSpPr>
            <a:spLocks noGrp="1"/>
          </p:cNvSpPr>
          <p:nvPr>
            <p:ph sz="half" idx="2"/>
          </p:nvPr>
        </p:nvSpPr>
        <p:spPr/>
        <p:txBody>
          <a:bodyPr>
            <a:normAutofit fontScale="92500"/>
          </a:bodyPr>
          <a:lstStyle/>
          <a:p>
            <a:r>
              <a:rPr lang="en-GB" b="1" dirty="0">
                <a:solidFill>
                  <a:srgbClr val="00B050"/>
                </a:solidFill>
                <a:latin typeface="Comic Sans MS" pitchFamily="66" charset="0"/>
              </a:rPr>
              <a:t>Spring 2</a:t>
            </a:r>
          </a:p>
          <a:p>
            <a:pPr marL="0" indent="0">
              <a:buNone/>
            </a:pPr>
            <a:r>
              <a:rPr lang="en-GB" dirty="0">
                <a:solidFill>
                  <a:srgbClr val="00B050"/>
                </a:solidFill>
                <a:latin typeface="Comic Sans MS" pitchFamily="66" charset="0"/>
              </a:rPr>
              <a:t>‘Fantasy, Dragons and Castles’</a:t>
            </a:r>
          </a:p>
          <a:p>
            <a:pPr marL="0" indent="0">
              <a:buNone/>
            </a:pPr>
            <a:endParaRPr lang="en-GB" dirty="0">
              <a:solidFill>
                <a:srgbClr val="00B050"/>
              </a:solidFill>
              <a:latin typeface="Comic Sans MS" pitchFamily="66" charset="0"/>
            </a:endParaRPr>
          </a:p>
          <a:p>
            <a:r>
              <a:rPr lang="en-GB" b="1" dirty="0">
                <a:solidFill>
                  <a:srgbClr val="00B050"/>
                </a:solidFill>
                <a:latin typeface="Comic Sans MS" pitchFamily="66" charset="0"/>
              </a:rPr>
              <a:t>Summer 1</a:t>
            </a:r>
          </a:p>
          <a:p>
            <a:pPr marL="0" indent="0">
              <a:buNone/>
            </a:pPr>
            <a:r>
              <a:rPr lang="en-GB" dirty="0">
                <a:solidFill>
                  <a:srgbClr val="00B050"/>
                </a:solidFill>
                <a:latin typeface="Comic Sans MS" pitchFamily="66" charset="0"/>
              </a:rPr>
              <a:t>‘Nurturing Nurses’</a:t>
            </a:r>
          </a:p>
          <a:p>
            <a:pPr marL="0" indent="0">
              <a:buNone/>
            </a:pPr>
            <a:endParaRPr lang="en-GB" dirty="0">
              <a:solidFill>
                <a:srgbClr val="00B050"/>
              </a:solidFill>
              <a:latin typeface="Comic Sans MS" pitchFamily="66" charset="0"/>
            </a:endParaRPr>
          </a:p>
          <a:p>
            <a:r>
              <a:rPr lang="en-GB" b="1" dirty="0">
                <a:solidFill>
                  <a:srgbClr val="00B050"/>
                </a:solidFill>
                <a:latin typeface="Comic Sans MS" pitchFamily="66" charset="0"/>
              </a:rPr>
              <a:t>Summer 2</a:t>
            </a:r>
          </a:p>
          <a:p>
            <a:pPr marL="0" indent="0">
              <a:buNone/>
            </a:pPr>
            <a:r>
              <a:rPr lang="en-GB" dirty="0">
                <a:solidFill>
                  <a:srgbClr val="00B050"/>
                </a:solidFill>
                <a:latin typeface="Comic Sans MS" pitchFamily="66" charset="0"/>
              </a:rPr>
              <a:t>‘Hooray for Holidays!’</a:t>
            </a:r>
          </a:p>
        </p:txBody>
      </p:sp>
      <p:pic>
        <p:nvPicPr>
          <p:cNvPr id="5" name="Picture 4"/>
          <p:cNvPicPr>
            <a:picLocks noChangeAspect="1"/>
          </p:cNvPicPr>
          <p:nvPr/>
        </p:nvPicPr>
        <p:blipFill>
          <a:blip r:embed="rId2"/>
          <a:stretch>
            <a:fillRect/>
          </a:stretch>
        </p:blipFill>
        <p:spPr>
          <a:xfrm>
            <a:off x="2915816" y="2564904"/>
            <a:ext cx="1352549" cy="842962"/>
          </a:xfrm>
          <a:prstGeom prst="rect">
            <a:avLst/>
          </a:prstGeom>
        </p:spPr>
      </p:pic>
      <p:pic>
        <p:nvPicPr>
          <p:cNvPr id="6" name="Picture 5"/>
          <p:cNvPicPr>
            <a:picLocks noChangeAspect="1"/>
          </p:cNvPicPr>
          <p:nvPr/>
        </p:nvPicPr>
        <p:blipFill>
          <a:blip r:embed="rId3"/>
          <a:stretch>
            <a:fillRect/>
          </a:stretch>
        </p:blipFill>
        <p:spPr>
          <a:xfrm>
            <a:off x="2697676" y="3629969"/>
            <a:ext cx="1590549" cy="1022496"/>
          </a:xfrm>
          <a:prstGeom prst="rect">
            <a:avLst/>
          </a:prstGeom>
        </p:spPr>
      </p:pic>
      <p:pic>
        <p:nvPicPr>
          <p:cNvPr id="7" name="Picture 6"/>
          <p:cNvPicPr>
            <a:picLocks noChangeAspect="1"/>
          </p:cNvPicPr>
          <p:nvPr/>
        </p:nvPicPr>
        <p:blipFill>
          <a:blip r:embed="rId4"/>
          <a:stretch>
            <a:fillRect/>
          </a:stretch>
        </p:blipFill>
        <p:spPr>
          <a:xfrm>
            <a:off x="2937686" y="4869160"/>
            <a:ext cx="1634313" cy="1087561"/>
          </a:xfrm>
          <a:prstGeom prst="rect">
            <a:avLst/>
          </a:prstGeom>
        </p:spPr>
      </p:pic>
      <p:pic>
        <p:nvPicPr>
          <p:cNvPr id="8" name="Picture 7"/>
          <p:cNvPicPr>
            <a:picLocks noChangeAspect="1"/>
          </p:cNvPicPr>
          <p:nvPr/>
        </p:nvPicPr>
        <p:blipFill>
          <a:blip r:embed="rId5"/>
          <a:stretch>
            <a:fillRect/>
          </a:stretch>
        </p:blipFill>
        <p:spPr>
          <a:xfrm>
            <a:off x="7705892" y="2153412"/>
            <a:ext cx="1341445" cy="892671"/>
          </a:xfrm>
          <a:prstGeom prst="rect">
            <a:avLst/>
          </a:prstGeom>
        </p:spPr>
      </p:pic>
      <p:pic>
        <p:nvPicPr>
          <p:cNvPr id="9" name="Picture 8"/>
          <p:cNvPicPr>
            <a:picLocks noChangeAspect="1"/>
          </p:cNvPicPr>
          <p:nvPr/>
        </p:nvPicPr>
        <p:blipFill>
          <a:blip r:embed="rId6"/>
          <a:stretch>
            <a:fillRect/>
          </a:stretch>
        </p:blipFill>
        <p:spPr>
          <a:xfrm>
            <a:off x="7020272" y="3530715"/>
            <a:ext cx="1800200" cy="1235561"/>
          </a:xfrm>
          <a:prstGeom prst="rect">
            <a:avLst/>
          </a:prstGeom>
        </p:spPr>
      </p:pic>
      <p:pic>
        <p:nvPicPr>
          <p:cNvPr id="10" name="Picture 9"/>
          <p:cNvPicPr>
            <a:picLocks noChangeAspect="1"/>
          </p:cNvPicPr>
          <p:nvPr/>
        </p:nvPicPr>
        <p:blipFill>
          <a:blip r:embed="rId7"/>
          <a:stretch>
            <a:fillRect/>
          </a:stretch>
        </p:blipFill>
        <p:spPr>
          <a:xfrm>
            <a:off x="7176275" y="5084057"/>
            <a:ext cx="1735956" cy="1155200"/>
          </a:xfrm>
          <a:prstGeom prst="rect">
            <a:avLst/>
          </a:prstGeom>
        </p:spPr>
      </p:pic>
    </p:spTree>
    <p:extLst>
      <p:ext uri="{BB962C8B-B14F-4D97-AF65-F5344CB8AC3E}">
        <p14:creationId xmlns:p14="http://schemas.microsoft.com/office/powerpoint/2010/main" val="190017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latin typeface="Comic Sans MS" pitchFamily="66" charset="0"/>
              </a:rPr>
              <a:t>PE</a:t>
            </a:r>
          </a:p>
        </p:txBody>
      </p:sp>
      <p:sp>
        <p:nvSpPr>
          <p:cNvPr id="3" name="Content Placeholder 2"/>
          <p:cNvSpPr>
            <a:spLocks noGrp="1"/>
          </p:cNvSpPr>
          <p:nvPr>
            <p:ph idx="1"/>
          </p:nvPr>
        </p:nvSpPr>
        <p:spPr/>
        <p:txBody>
          <a:bodyPr>
            <a:normAutofit/>
          </a:bodyPr>
          <a:lstStyle/>
          <a:p>
            <a:r>
              <a:rPr lang="en-GB" dirty="0">
                <a:latin typeface="Comic Sans MS" panose="030F0702030302020204" pitchFamily="66" charset="0"/>
              </a:rPr>
              <a:t>PE lessons are on</a:t>
            </a:r>
            <a:r>
              <a:rPr lang="en-GB" sz="2400" dirty="0">
                <a:latin typeface="Comic Sans MS" panose="030F0702030302020204" pitchFamily="66" charset="0"/>
              </a:rPr>
              <a:t> </a:t>
            </a:r>
          </a:p>
          <a:p>
            <a:pPr marL="0" indent="0">
              <a:buNone/>
            </a:pPr>
            <a:r>
              <a:rPr lang="en-GB" sz="2000" dirty="0">
                <a:solidFill>
                  <a:srgbClr val="FF0000"/>
                </a:solidFill>
                <a:latin typeface="Comic Sans MS" panose="030F0702030302020204" pitchFamily="66" charset="0"/>
              </a:rPr>
              <a:t>Tuesday and Wednesday for both Sunshine One and Two. </a:t>
            </a:r>
            <a:endParaRPr lang="en-GB" sz="1600" dirty="0">
              <a:solidFill>
                <a:srgbClr val="FF0000"/>
              </a:solidFill>
              <a:latin typeface="Comic Sans MS" panose="030F0702030302020204" pitchFamily="66" charset="0"/>
            </a:endParaRPr>
          </a:p>
          <a:p>
            <a:pPr marL="0" indent="0">
              <a:buNone/>
            </a:pPr>
            <a:r>
              <a:rPr lang="en-GB" dirty="0">
                <a:latin typeface="Comic Sans MS" panose="030F0702030302020204" pitchFamily="66" charset="0"/>
              </a:rPr>
              <a:t>Please make sure your child wears tracksuit bottoms and a sweatshirt in cold weather. We will try to do PE lessons outside as much as possible.</a:t>
            </a:r>
          </a:p>
        </p:txBody>
      </p:sp>
      <p:pic>
        <p:nvPicPr>
          <p:cNvPr id="3075" name="Picture 3" descr="C:\Users\k.grafham\AppData\Local\Microsoft\Windows\Temporary Internet Files\Content.IE5\FSLXQBOA\MP90040493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82159" y="404664"/>
            <a:ext cx="1260546" cy="1152128"/>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k.grafham\AppData\Local\Microsoft\Windows\Temporary Internet Files\Content.IE5\RM1MROY3\MP90038730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910" y="174340"/>
            <a:ext cx="1166428" cy="1166428"/>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Users\k.grafham\AppData\Local\Microsoft\Windows\Temporary Internet Files\Content.IE5\CEZVNW8C\MC90008859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16860" y="5082169"/>
            <a:ext cx="1116123" cy="1315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9951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58635"/>
            <a:ext cx="5937755" cy="1188720"/>
          </a:xfrm>
        </p:spPr>
        <p:txBody>
          <a:bodyPr/>
          <a:lstStyle/>
          <a:p>
            <a:r>
              <a:rPr lang="en-GB" dirty="0">
                <a:solidFill>
                  <a:srgbClr val="00B050"/>
                </a:solidFill>
              </a:rPr>
              <a:t>Forest School</a:t>
            </a:r>
          </a:p>
        </p:txBody>
      </p:sp>
      <p:pic>
        <p:nvPicPr>
          <p:cNvPr id="4" name="Picture 3"/>
          <p:cNvPicPr>
            <a:picLocks noChangeAspect="1"/>
          </p:cNvPicPr>
          <p:nvPr/>
        </p:nvPicPr>
        <p:blipFill>
          <a:blip r:embed="rId2"/>
          <a:stretch>
            <a:fillRect/>
          </a:stretch>
        </p:blipFill>
        <p:spPr>
          <a:xfrm>
            <a:off x="6358485" y="188640"/>
            <a:ext cx="2619375" cy="1752600"/>
          </a:xfrm>
          <a:prstGeom prst="rect">
            <a:avLst/>
          </a:prstGeom>
        </p:spPr>
      </p:pic>
      <p:sp>
        <p:nvSpPr>
          <p:cNvPr id="5" name="AutoShape 2" descr="Forest School at the University of Nottingham - Sustainable Nottingham"/>
          <p:cNvSpPr>
            <a:spLocks noGrp="1" noChangeAspect="1" noChangeArrowheads="1"/>
          </p:cNvSpPr>
          <p:nvPr>
            <p:ph idx="1"/>
          </p:nvPr>
        </p:nvSpPr>
        <p:spPr bwMode="auto">
          <a:xfrm>
            <a:off x="323528" y="2132856"/>
            <a:ext cx="8630597" cy="428060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p>
            <a:pPr fontAlgn="base"/>
            <a:r>
              <a:rPr lang="en-GB" sz="1400" b="1" dirty="0"/>
              <a:t>The importance of Outdoor learning…</a:t>
            </a:r>
            <a:endParaRPr lang="en-GB" sz="1400" dirty="0"/>
          </a:p>
          <a:p>
            <a:pPr marL="0" indent="0">
              <a:buNone/>
            </a:pPr>
            <a:r>
              <a:rPr lang="en-GB" sz="1400" dirty="0"/>
              <a:t>Outdoor learning/play is a critical component of good provision and must be encouraged. It is essential for the healthy development of all young children.</a:t>
            </a:r>
          </a:p>
          <a:p>
            <a:pPr marL="0" indent="0">
              <a:buNone/>
            </a:pPr>
            <a:endParaRPr lang="en-GB" sz="1400" dirty="0"/>
          </a:p>
          <a:p>
            <a:pPr fontAlgn="base"/>
            <a:r>
              <a:rPr lang="en-GB" sz="1400" b="1" dirty="0"/>
              <a:t>Boots</a:t>
            </a:r>
            <a:r>
              <a:rPr lang="en-GB" sz="1400" dirty="0"/>
              <a:t> –Walking boots or Wellington boots. Plastic wellies and several pairs of socks are a good idea if the weather is cold.</a:t>
            </a:r>
          </a:p>
          <a:p>
            <a:pPr fontAlgn="base"/>
            <a:r>
              <a:rPr lang="en-GB" sz="1400" b="1" dirty="0"/>
              <a:t>Long trousers</a:t>
            </a:r>
            <a:r>
              <a:rPr lang="en-GB" sz="1400" dirty="0"/>
              <a:t> </a:t>
            </a:r>
          </a:p>
          <a:p>
            <a:pPr fontAlgn="base"/>
            <a:r>
              <a:rPr lang="en-GB" sz="1400" b="1" dirty="0"/>
              <a:t>Long sleeved top</a:t>
            </a:r>
          </a:p>
          <a:p>
            <a:pPr fontAlgn="base"/>
            <a:r>
              <a:rPr lang="en-GB" sz="1400" b="1" dirty="0"/>
              <a:t>Layers of clothing appropriate to the temperature and the season</a:t>
            </a:r>
            <a:r>
              <a:rPr lang="en-GB" sz="1400" dirty="0"/>
              <a:t> </a:t>
            </a:r>
          </a:p>
          <a:p>
            <a:pPr fontAlgn="base"/>
            <a:r>
              <a:rPr lang="en-GB" sz="1400" b="1" dirty="0"/>
              <a:t>Hat</a:t>
            </a:r>
            <a:r>
              <a:rPr lang="en-GB" sz="1400" dirty="0"/>
              <a:t> (for sun or warmth depending on the season) and </a:t>
            </a:r>
            <a:r>
              <a:rPr lang="en-GB" sz="1400" b="1" dirty="0"/>
              <a:t>waterproof gloves</a:t>
            </a:r>
            <a:r>
              <a:rPr lang="en-GB" sz="1400" dirty="0"/>
              <a:t>.</a:t>
            </a:r>
            <a:br>
              <a:rPr lang="en-GB" sz="1400" dirty="0"/>
            </a:br>
            <a:r>
              <a:rPr lang="en-GB" sz="1400" dirty="0"/>
              <a:t>These should be old clothes or clothes that parents/guardians do not mind getting dirty. They will get dirty.</a:t>
            </a:r>
          </a:p>
          <a:p>
            <a:pPr fontAlgn="base"/>
            <a:r>
              <a:rPr lang="en-GB" sz="1400" b="1" dirty="0"/>
              <a:t>Waterproofs: </a:t>
            </a:r>
            <a:r>
              <a:rPr lang="en-GB" sz="1400" dirty="0"/>
              <a:t>A waterproof coat and trousers would be brilliant, we do have some spares if forgotten or if you don’t have some.</a:t>
            </a:r>
          </a:p>
          <a:p>
            <a:pPr marL="0" indent="0">
              <a:buNone/>
            </a:pPr>
            <a:endParaRPr lang="en-GB" sz="1400" dirty="0"/>
          </a:p>
        </p:txBody>
      </p:sp>
    </p:spTree>
    <p:extLst>
      <p:ext uri="{BB962C8B-B14F-4D97-AF65-F5344CB8AC3E}">
        <p14:creationId xmlns:p14="http://schemas.microsoft.com/office/powerpoint/2010/main" val="3054713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70C0"/>
                </a:solidFill>
                <a:latin typeface="Comic Sans MS" pitchFamily="66" charset="0"/>
              </a:rPr>
              <a:t>Homework</a:t>
            </a:r>
          </a:p>
        </p:txBody>
      </p:sp>
      <p:sp>
        <p:nvSpPr>
          <p:cNvPr id="3" name="Content Placeholder 2"/>
          <p:cNvSpPr>
            <a:spLocks noGrp="1"/>
          </p:cNvSpPr>
          <p:nvPr>
            <p:ph idx="1"/>
          </p:nvPr>
        </p:nvSpPr>
        <p:spPr/>
        <p:txBody>
          <a:bodyPr/>
          <a:lstStyle/>
          <a:p>
            <a:r>
              <a:rPr lang="en-GB" u="sng" dirty="0">
                <a:solidFill>
                  <a:srgbClr val="00B0F0"/>
                </a:solidFill>
                <a:latin typeface="Comic Sans MS" pitchFamily="66" charset="0"/>
              </a:rPr>
              <a:t>Learning Logs</a:t>
            </a:r>
          </a:p>
          <a:p>
            <a:r>
              <a:rPr lang="en-GB" dirty="0">
                <a:solidFill>
                  <a:srgbClr val="00B0F0"/>
                </a:solidFill>
                <a:latin typeface="Comic Sans MS" pitchFamily="66" charset="0"/>
              </a:rPr>
              <a:t>A choice of tasks for the half term are on the sunshine page of the school website.</a:t>
            </a:r>
          </a:p>
          <a:p>
            <a:endParaRPr lang="en-GB" dirty="0">
              <a:solidFill>
                <a:srgbClr val="00B0F0"/>
              </a:solidFill>
              <a:latin typeface="Comic Sans MS" pitchFamily="66" charset="0"/>
            </a:endParaRPr>
          </a:p>
          <a:p>
            <a:r>
              <a:rPr lang="en-GB" dirty="0">
                <a:solidFill>
                  <a:srgbClr val="00B0F0"/>
                </a:solidFill>
                <a:latin typeface="Comic Sans MS" pitchFamily="66" charset="0"/>
              </a:rPr>
              <a:t>Please send the learning log into school each week your child does a task.</a:t>
            </a:r>
          </a:p>
        </p:txBody>
      </p:sp>
    </p:spTree>
    <p:extLst>
      <p:ext uri="{BB962C8B-B14F-4D97-AF65-F5344CB8AC3E}">
        <p14:creationId xmlns:p14="http://schemas.microsoft.com/office/powerpoint/2010/main" val="2170709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WEBSITE AND CLASS EMAILS</a:t>
            </a:r>
          </a:p>
        </p:txBody>
      </p:sp>
      <p:sp>
        <p:nvSpPr>
          <p:cNvPr id="3" name="Content Placeholder 2"/>
          <p:cNvSpPr>
            <a:spLocks noGrp="1"/>
          </p:cNvSpPr>
          <p:nvPr>
            <p:ph idx="1"/>
          </p:nvPr>
        </p:nvSpPr>
        <p:spPr/>
        <p:txBody>
          <a:bodyPr/>
          <a:lstStyle/>
          <a:p>
            <a:r>
              <a:rPr lang="en-GB" dirty="0">
                <a:hlinkClick r:id="rId2"/>
              </a:rPr>
              <a:t>https://haddenham-st-marys.bucks.sch.uk/year-groups/year-1/</a:t>
            </a:r>
            <a:endParaRPr lang="en-GB" dirty="0"/>
          </a:p>
          <a:p>
            <a:endParaRPr lang="en-GB" dirty="0"/>
          </a:p>
          <a:p>
            <a:endParaRPr lang="en-GB" dirty="0"/>
          </a:p>
          <a:p>
            <a:r>
              <a:rPr lang="en-GB" dirty="0"/>
              <a:t>sunshine1@haddenham-st-marys.bucks.sch.uk</a:t>
            </a:r>
          </a:p>
          <a:p>
            <a:endParaRPr lang="en-GB" dirty="0"/>
          </a:p>
          <a:p>
            <a:r>
              <a:rPr lang="en-GB" dirty="0"/>
              <a:t>sunshine2@haddenham-st-marys.bucks.sch.uk</a:t>
            </a:r>
          </a:p>
        </p:txBody>
      </p:sp>
    </p:spTree>
    <p:extLst>
      <p:ext uri="{BB962C8B-B14F-4D97-AF65-F5344CB8AC3E}">
        <p14:creationId xmlns:p14="http://schemas.microsoft.com/office/powerpoint/2010/main" val="2623145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70C0"/>
                </a:solidFill>
              </a:rPr>
              <a:t>Start of the day</a:t>
            </a:r>
          </a:p>
        </p:txBody>
      </p:sp>
      <p:sp>
        <p:nvSpPr>
          <p:cNvPr id="3" name="Content Placeholder 2"/>
          <p:cNvSpPr>
            <a:spLocks noGrp="1"/>
          </p:cNvSpPr>
          <p:nvPr>
            <p:ph idx="1"/>
          </p:nvPr>
        </p:nvSpPr>
        <p:spPr/>
        <p:txBody>
          <a:bodyPr/>
          <a:lstStyle/>
          <a:p>
            <a:r>
              <a:rPr lang="en-GB" dirty="0">
                <a:solidFill>
                  <a:srgbClr val="00B0F0"/>
                </a:solidFill>
              </a:rPr>
              <a:t>The children enter the classroom. They hang up their coats and put their belongings away.</a:t>
            </a:r>
          </a:p>
          <a:p>
            <a:endParaRPr lang="en-GB" dirty="0">
              <a:solidFill>
                <a:srgbClr val="00B0F0"/>
              </a:solidFill>
            </a:endParaRPr>
          </a:p>
          <a:p>
            <a:endParaRPr lang="en-GB" dirty="0">
              <a:solidFill>
                <a:srgbClr val="00B0F0"/>
              </a:solidFill>
            </a:endParaRPr>
          </a:p>
          <a:p>
            <a:r>
              <a:rPr lang="en-GB" dirty="0">
                <a:solidFill>
                  <a:srgbClr val="00B0F0"/>
                </a:solidFill>
              </a:rPr>
              <a:t>They settle down with a task which they can complete independently.</a:t>
            </a:r>
          </a:p>
        </p:txBody>
      </p:sp>
      <p:pic>
        <p:nvPicPr>
          <p:cNvPr id="2050" name="Picture 2" descr="C:\Users\k.grafham\AppData\Local\Microsoft\Windows\Temporary Internet Files\Content.IE5\FSLXQBOA\MC9003836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70943" y="4869160"/>
            <a:ext cx="607957" cy="72008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k.grafham\AppData\Local\Microsoft\Windows\Temporary Internet Files\Content.IE5\RM1MROY3\MC90032604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8465" y="3356992"/>
            <a:ext cx="687858" cy="721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2005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294" y="404664"/>
            <a:ext cx="5937755" cy="1188720"/>
          </a:xfrm>
        </p:spPr>
        <p:txBody>
          <a:bodyPr>
            <a:normAutofit/>
          </a:bodyPr>
          <a:lstStyle/>
          <a:p>
            <a:r>
              <a:rPr lang="en-GB" dirty="0">
                <a:solidFill>
                  <a:srgbClr val="0070C0"/>
                </a:solidFill>
                <a:latin typeface="Comic Sans MS" pitchFamily="66" charset="0"/>
              </a:rPr>
              <a:t>English</a:t>
            </a:r>
          </a:p>
        </p:txBody>
      </p:sp>
      <p:sp>
        <p:nvSpPr>
          <p:cNvPr id="3" name="Content Placeholder 2"/>
          <p:cNvSpPr>
            <a:spLocks noGrp="1"/>
          </p:cNvSpPr>
          <p:nvPr>
            <p:ph idx="1"/>
          </p:nvPr>
        </p:nvSpPr>
        <p:spPr>
          <a:xfrm>
            <a:off x="395536" y="1916832"/>
            <a:ext cx="8363272" cy="4032448"/>
          </a:xfrm>
        </p:spPr>
        <p:txBody>
          <a:bodyPr>
            <a:noAutofit/>
          </a:bodyPr>
          <a:lstStyle/>
          <a:p>
            <a:pPr marL="0" indent="0">
              <a:buNone/>
            </a:pPr>
            <a:r>
              <a:rPr lang="en-GB" sz="2000" dirty="0">
                <a:latin typeface="Comic Sans MS" pitchFamily="66" charset="0"/>
              </a:rPr>
              <a:t>Our English lessons in Year 1 are all about developing independent readers and writers.</a:t>
            </a:r>
          </a:p>
          <a:p>
            <a:pPr marL="0" indent="0">
              <a:buNone/>
            </a:pPr>
            <a:r>
              <a:rPr lang="en-GB" sz="2000" dirty="0">
                <a:latin typeface="Comic Sans MS" pitchFamily="66" charset="0"/>
              </a:rPr>
              <a:t>We link our English lessons to our main topic where possible in order to provide a greater purpose and enjoyment. </a:t>
            </a:r>
          </a:p>
          <a:p>
            <a:pPr marL="0" indent="0">
              <a:buNone/>
            </a:pPr>
            <a:r>
              <a:rPr lang="en-GB" sz="2000" dirty="0">
                <a:latin typeface="Comic Sans MS" pitchFamily="66" charset="0"/>
              </a:rPr>
              <a:t>We use texts as stimulus for the children’s writing, and unpick the features of writing used, including vocabulary, punctuation, rhyme, spelling patterns.</a:t>
            </a:r>
          </a:p>
          <a:p>
            <a:pPr marL="0" indent="0">
              <a:buNone/>
            </a:pPr>
            <a:r>
              <a:rPr lang="en-GB" sz="2000" dirty="0">
                <a:latin typeface="Comic Sans MS" pitchFamily="66" charset="0"/>
              </a:rPr>
              <a:t>The children take part in lots of practical activities leading up to their writing, including role play, puppets, talk partners, drafting on a whiteboard, drawing picture plans, listening to stories, researching information.</a:t>
            </a:r>
          </a:p>
          <a:p>
            <a:pPr marL="0" indent="0">
              <a:buNone/>
            </a:pPr>
            <a:endParaRPr lang="en-GB" sz="1200" dirty="0">
              <a:solidFill>
                <a:srgbClr val="7030A0"/>
              </a:solidFill>
              <a:latin typeface="Comic Sans MS" pitchFamily="66" charset="0"/>
            </a:endParaRPr>
          </a:p>
        </p:txBody>
      </p:sp>
    </p:spTree>
    <p:extLst>
      <p:ext uri="{BB962C8B-B14F-4D97-AF65-F5344CB8AC3E}">
        <p14:creationId xmlns:p14="http://schemas.microsoft.com/office/powerpoint/2010/main" val="1622763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70C0"/>
                </a:solidFill>
                <a:latin typeface="Comic Sans MS" panose="030F0702030302020204" pitchFamily="66" charset="0"/>
              </a:rPr>
              <a:t>English Themes</a:t>
            </a:r>
          </a:p>
        </p:txBody>
      </p:sp>
      <p:sp>
        <p:nvSpPr>
          <p:cNvPr id="3" name="Content Placeholder 2"/>
          <p:cNvSpPr>
            <a:spLocks noGrp="1"/>
          </p:cNvSpPr>
          <p:nvPr>
            <p:ph idx="1"/>
          </p:nvPr>
        </p:nvSpPr>
        <p:spPr/>
        <p:txBody>
          <a:bodyPr>
            <a:normAutofit fontScale="92500" lnSpcReduction="20000"/>
          </a:bodyPr>
          <a:lstStyle/>
          <a:p>
            <a:pPr marL="0" indent="0">
              <a:buNone/>
            </a:pPr>
            <a:endParaRPr lang="en-GB" dirty="0">
              <a:solidFill>
                <a:srgbClr val="7030A0"/>
              </a:solidFill>
              <a:latin typeface="Comic Sans MS" pitchFamily="66" charset="0"/>
            </a:endParaRPr>
          </a:p>
          <a:p>
            <a:r>
              <a:rPr lang="en-GB" dirty="0">
                <a:latin typeface="Comic Sans MS" pitchFamily="66" charset="0"/>
              </a:rPr>
              <a:t>Stories with familiar settings</a:t>
            </a:r>
          </a:p>
          <a:p>
            <a:r>
              <a:rPr lang="en-GB" dirty="0">
                <a:latin typeface="Comic Sans MS" pitchFamily="66" charset="0"/>
              </a:rPr>
              <a:t>Poetry</a:t>
            </a:r>
          </a:p>
          <a:p>
            <a:r>
              <a:rPr lang="en-GB" dirty="0">
                <a:latin typeface="Comic Sans MS" pitchFamily="66" charset="0"/>
              </a:rPr>
              <a:t>Instructions</a:t>
            </a:r>
          </a:p>
          <a:p>
            <a:r>
              <a:rPr lang="en-GB" dirty="0">
                <a:latin typeface="Comic Sans MS" pitchFamily="66" charset="0"/>
              </a:rPr>
              <a:t>Fairy stories and traditional tales</a:t>
            </a:r>
          </a:p>
          <a:p>
            <a:r>
              <a:rPr lang="en-GB" dirty="0">
                <a:latin typeface="Comic Sans MS" pitchFamily="66" charset="0"/>
              </a:rPr>
              <a:t>Recount and dictionary</a:t>
            </a:r>
          </a:p>
          <a:p>
            <a:r>
              <a:rPr lang="en-GB" dirty="0">
                <a:latin typeface="Comic Sans MS" pitchFamily="66" charset="0"/>
              </a:rPr>
              <a:t>Information texts</a:t>
            </a:r>
          </a:p>
          <a:p>
            <a:r>
              <a:rPr lang="en-GB" dirty="0">
                <a:latin typeface="Comic Sans MS" pitchFamily="66" charset="0"/>
              </a:rPr>
              <a:t>Fantasy stories</a:t>
            </a:r>
          </a:p>
          <a:p>
            <a:r>
              <a:rPr lang="en-GB" dirty="0">
                <a:latin typeface="Comic Sans MS" pitchFamily="66" charset="0"/>
              </a:rPr>
              <a:t>Stories from a range of cultures</a:t>
            </a:r>
          </a:p>
          <a:p>
            <a:endParaRPr lang="en-GB" dirty="0"/>
          </a:p>
        </p:txBody>
      </p:sp>
    </p:spTree>
    <p:extLst>
      <p:ext uri="{BB962C8B-B14F-4D97-AF65-F5344CB8AC3E}">
        <p14:creationId xmlns:p14="http://schemas.microsoft.com/office/powerpoint/2010/main" val="3404853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260648"/>
            <a:ext cx="5937755" cy="1188720"/>
          </a:xfrm>
        </p:spPr>
        <p:txBody>
          <a:bodyPr>
            <a:normAutofit/>
          </a:bodyPr>
          <a:lstStyle/>
          <a:p>
            <a:r>
              <a:rPr lang="en-GB" sz="2800" dirty="0">
                <a:solidFill>
                  <a:srgbClr val="0070C0"/>
                </a:solidFill>
                <a:latin typeface="Comic Sans MS" pitchFamily="66" charset="0"/>
              </a:rPr>
              <a:t>Spelling, Punctuation and Grammar</a:t>
            </a:r>
          </a:p>
        </p:txBody>
      </p:sp>
      <p:sp>
        <p:nvSpPr>
          <p:cNvPr id="3" name="Content Placeholder 2"/>
          <p:cNvSpPr>
            <a:spLocks noGrp="1"/>
          </p:cNvSpPr>
          <p:nvPr>
            <p:ph idx="1"/>
          </p:nvPr>
        </p:nvSpPr>
        <p:spPr>
          <a:xfrm>
            <a:off x="683568" y="1628800"/>
            <a:ext cx="7776863" cy="2995692"/>
          </a:xfrm>
        </p:spPr>
        <p:txBody>
          <a:bodyPr>
            <a:noAutofit/>
          </a:bodyPr>
          <a:lstStyle/>
          <a:p>
            <a:r>
              <a:rPr lang="en-GB" sz="1200" b="1" dirty="0">
                <a:latin typeface="Comic Sans MS" pitchFamily="66" charset="0"/>
              </a:rPr>
              <a:t>The focus for Year 1 is:</a:t>
            </a:r>
          </a:p>
          <a:p>
            <a:r>
              <a:rPr lang="en-GB" sz="1200" dirty="0">
                <a:latin typeface="Comic Sans MS" pitchFamily="66" charset="0"/>
              </a:rPr>
              <a:t>How words can combine to make sentences and sequencing sentences to form short narratives</a:t>
            </a:r>
          </a:p>
          <a:p>
            <a:r>
              <a:rPr lang="en-GB" sz="1200" dirty="0">
                <a:latin typeface="Comic Sans MS" pitchFamily="66" charset="0"/>
              </a:rPr>
              <a:t>Joining words and joining clauses using </a:t>
            </a:r>
            <a:r>
              <a:rPr lang="en-GB" sz="1200" i="1" dirty="0">
                <a:latin typeface="Comic Sans MS" pitchFamily="66" charset="0"/>
              </a:rPr>
              <a:t>and</a:t>
            </a:r>
            <a:r>
              <a:rPr lang="en-GB" sz="1200" dirty="0">
                <a:latin typeface="Comic Sans MS" pitchFamily="66" charset="0"/>
              </a:rPr>
              <a:t> </a:t>
            </a:r>
          </a:p>
          <a:p>
            <a:r>
              <a:rPr lang="en-GB" sz="1200" dirty="0">
                <a:latin typeface="Comic Sans MS" pitchFamily="66" charset="0"/>
              </a:rPr>
              <a:t>Separation of words with spaces</a:t>
            </a:r>
          </a:p>
          <a:p>
            <a:r>
              <a:rPr lang="en-GB" sz="1200" dirty="0">
                <a:latin typeface="Comic Sans MS" pitchFamily="66" charset="0"/>
              </a:rPr>
              <a:t>Using capital letters, full stops, question marks and exclamation marks to demarcate sentences 	</a:t>
            </a:r>
          </a:p>
          <a:p>
            <a:r>
              <a:rPr lang="en-GB" sz="1200" dirty="0">
                <a:latin typeface="Comic Sans MS" pitchFamily="66" charset="0"/>
              </a:rPr>
              <a:t>Using capital letters for names and for the personal pronoun ‘I’</a:t>
            </a:r>
          </a:p>
          <a:p>
            <a:r>
              <a:rPr lang="en-GB" sz="1200" dirty="0">
                <a:latin typeface="Comic Sans MS" pitchFamily="66" charset="0"/>
              </a:rPr>
              <a:t>Use of regular plural noun suffixes –</a:t>
            </a:r>
            <a:r>
              <a:rPr lang="en-GB" sz="1200" i="1" dirty="0">
                <a:latin typeface="Comic Sans MS" pitchFamily="66" charset="0"/>
              </a:rPr>
              <a:t>s </a:t>
            </a:r>
            <a:r>
              <a:rPr lang="en-GB" sz="1200" dirty="0">
                <a:latin typeface="Comic Sans MS" pitchFamily="66" charset="0"/>
              </a:rPr>
              <a:t>or –</a:t>
            </a:r>
            <a:r>
              <a:rPr lang="en-GB" sz="1200" i="1" dirty="0">
                <a:latin typeface="Comic Sans MS" pitchFamily="66" charset="0"/>
              </a:rPr>
              <a:t>es </a:t>
            </a:r>
            <a:r>
              <a:rPr lang="en-GB" sz="1200" dirty="0">
                <a:latin typeface="Comic Sans MS" pitchFamily="66" charset="0"/>
              </a:rPr>
              <a:t>[for example, </a:t>
            </a:r>
            <a:r>
              <a:rPr lang="en-GB" sz="1200" i="1" dirty="0">
                <a:latin typeface="Comic Sans MS" pitchFamily="66" charset="0"/>
              </a:rPr>
              <a:t>dog</a:t>
            </a:r>
            <a:r>
              <a:rPr lang="en-GB" sz="1200" dirty="0">
                <a:latin typeface="Comic Sans MS" pitchFamily="66" charset="0"/>
              </a:rPr>
              <a:t>, </a:t>
            </a:r>
            <a:r>
              <a:rPr lang="en-GB" sz="1200" i="1" dirty="0">
                <a:latin typeface="Comic Sans MS" pitchFamily="66" charset="0"/>
              </a:rPr>
              <a:t>dogs; wish</a:t>
            </a:r>
            <a:r>
              <a:rPr lang="en-GB" sz="1200" dirty="0">
                <a:latin typeface="Comic Sans MS" pitchFamily="66" charset="0"/>
              </a:rPr>
              <a:t>, </a:t>
            </a:r>
            <a:r>
              <a:rPr lang="en-GB" sz="1200" i="1" dirty="0">
                <a:latin typeface="Comic Sans MS" pitchFamily="66" charset="0"/>
              </a:rPr>
              <a:t>wishes</a:t>
            </a:r>
            <a:r>
              <a:rPr lang="en-GB" sz="1200" dirty="0">
                <a:latin typeface="Comic Sans MS" pitchFamily="66" charset="0"/>
              </a:rPr>
              <a:t>]</a:t>
            </a:r>
          </a:p>
          <a:p>
            <a:r>
              <a:rPr lang="en-GB" sz="1200" dirty="0">
                <a:latin typeface="Comic Sans MS" pitchFamily="66" charset="0"/>
              </a:rPr>
              <a:t>Using Suffixes that can be added to verbs where no change is needed in the spelling of root words (e.g. </a:t>
            </a:r>
            <a:r>
              <a:rPr lang="en-GB" sz="1200" i="1" dirty="0">
                <a:latin typeface="Comic Sans MS" pitchFamily="66" charset="0"/>
              </a:rPr>
              <a:t>helping</a:t>
            </a:r>
            <a:r>
              <a:rPr lang="en-GB" sz="1200" dirty="0">
                <a:latin typeface="Comic Sans MS" pitchFamily="66" charset="0"/>
              </a:rPr>
              <a:t>, </a:t>
            </a:r>
            <a:r>
              <a:rPr lang="en-GB" sz="1200" i="1" dirty="0">
                <a:latin typeface="Comic Sans MS" pitchFamily="66" charset="0"/>
              </a:rPr>
              <a:t>helped</a:t>
            </a:r>
            <a:r>
              <a:rPr lang="en-GB" sz="1200" dirty="0">
                <a:latin typeface="Comic Sans MS" pitchFamily="66" charset="0"/>
              </a:rPr>
              <a:t>, </a:t>
            </a:r>
            <a:r>
              <a:rPr lang="en-GB" sz="1200" i="1" dirty="0">
                <a:latin typeface="Comic Sans MS" pitchFamily="66" charset="0"/>
              </a:rPr>
              <a:t>helper</a:t>
            </a:r>
            <a:r>
              <a:rPr lang="en-GB" sz="1200" dirty="0">
                <a:latin typeface="Comic Sans MS" pitchFamily="66" charset="0"/>
              </a:rPr>
              <a:t>) </a:t>
            </a:r>
          </a:p>
          <a:p>
            <a:r>
              <a:rPr lang="en-GB" sz="1200" dirty="0">
                <a:latin typeface="Comic Sans MS" pitchFamily="66" charset="0"/>
              </a:rPr>
              <a:t>Knowing how the prefix </a:t>
            </a:r>
            <a:r>
              <a:rPr lang="en-GB" sz="1200" i="1" dirty="0">
                <a:latin typeface="Comic Sans MS" pitchFamily="66" charset="0"/>
              </a:rPr>
              <a:t>un– </a:t>
            </a:r>
            <a:r>
              <a:rPr lang="en-GB" sz="1200" dirty="0">
                <a:latin typeface="Comic Sans MS" pitchFamily="66" charset="0"/>
              </a:rPr>
              <a:t>changes the meaning of verbs and adjectives [negation, for example, </a:t>
            </a:r>
            <a:r>
              <a:rPr lang="en-GB" sz="1200" i="1" dirty="0">
                <a:latin typeface="Comic Sans MS" pitchFamily="66" charset="0"/>
              </a:rPr>
              <a:t>unkind</a:t>
            </a:r>
            <a:r>
              <a:rPr lang="en-GB" sz="1200" dirty="0">
                <a:latin typeface="Comic Sans MS" pitchFamily="66" charset="0"/>
              </a:rPr>
              <a:t>, or </a:t>
            </a:r>
            <a:r>
              <a:rPr lang="en-GB" sz="1200" i="1" dirty="0">
                <a:latin typeface="Comic Sans MS" pitchFamily="66" charset="0"/>
              </a:rPr>
              <a:t>undoing</a:t>
            </a:r>
            <a:r>
              <a:rPr lang="en-GB" sz="1200" dirty="0">
                <a:latin typeface="Comic Sans MS" pitchFamily="66" charset="0"/>
              </a:rPr>
              <a:t>: </a:t>
            </a:r>
            <a:r>
              <a:rPr lang="en-GB" sz="1200" i="1" dirty="0">
                <a:latin typeface="Comic Sans MS" pitchFamily="66" charset="0"/>
              </a:rPr>
              <a:t>untie the boat</a:t>
            </a:r>
            <a:r>
              <a:rPr lang="en-GB" sz="1200" dirty="0">
                <a:latin typeface="Comic Sans MS" pitchFamily="66" charset="0"/>
              </a:rPr>
              <a:t>] 		</a:t>
            </a:r>
          </a:p>
          <a:p>
            <a:r>
              <a:rPr lang="en-GB" sz="1200" dirty="0">
                <a:latin typeface="Comic Sans MS" pitchFamily="66" charset="0"/>
              </a:rPr>
              <a:t>Terminology we use:  </a:t>
            </a:r>
          </a:p>
          <a:p>
            <a:r>
              <a:rPr lang="en-GB" sz="1200" b="1" i="1" dirty="0">
                <a:latin typeface="Comic Sans MS" pitchFamily="66" charset="0"/>
              </a:rPr>
              <a:t>letter, capital letter, word, singular, plural, sentence, punctuation, full stop, question mark, exclamation mark</a:t>
            </a:r>
          </a:p>
          <a:p>
            <a:r>
              <a:rPr lang="en-GB" sz="1200" dirty="0">
                <a:latin typeface="Comic Sans MS" pitchFamily="66" charset="0"/>
              </a:rPr>
              <a:t>We are sending home a list of focus spelling words each half term for your child to practise. We also practise these regularly in school. </a:t>
            </a:r>
            <a:r>
              <a:rPr lang="en-GB" sz="1200" b="1" i="1" dirty="0">
                <a:latin typeface="Comic Sans MS" pitchFamily="66" charset="0"/>
              </a:rPr>
              <a:t> </a:t>
            </a:r>
            <a:r>
              <a:rPr lang="en-GB" sz="1200" dirty="0"/>
              <a:t>	</a:t>
            </a:r>
          </a:p>
          <a:p>
            <a:endParaRPr lang="en-GB" sz="1200" dirty="0">
              <a:latin typeface="Comic Sans MS" pitchFamily="66" charset="0"/>
            </a:endParaRPr>
          </a:p>
        </p:txBody>
      </p:sp>
    </p:spTree>
    <p:extLst>
      <p:ext uri="{BB962C8B-B14F-4D97-AF65-F5344CB8AC3E}">
        <p14:creationId xmlns:p14="http://schemas.microsoft.com/office/powerpoint/2010/main" val="3227118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rgbClr val="0070C0"/>
                </a:solidFill>
                <a:latin typeface="Comic Sans MS" pitchFamily="66" charset="0"/>
              </a:rPr>
              <a:t>Phonics</a:t>
            </a:r>
          </a:p>
        </p:txBody>
      </p:sp>
      <p:sp>
        <p:nvSpPr>
          <p:cNvPr id="4" name="Content Placeholder 3"/>
          <p:cNvSpPr>
            <a:spLocks noGrp="1"/>
          </p:cNvSpPr>
          <p:nvPr>
            <p:ph idx="1"/>
          </p:nvPr>
        </p:nvSpPr>
        <p:spPr/>
        <p:txBody>
          <a:bodyPr>
            <a:normAutofit fontScale="77500" lnSpcReduction="20000"/>
          </a:bodyPr>
          <a:lstStyle/>
          <a:p>
            <a:pPr marL="0" indent="0">
              <a:buNone/>
            </a:pPr>
            <a:r>
              <a:rPr lang="en-GB" sz="2000" dirty="0">
                <a:latin typeface="Comic Sans MS" pitchFamily="66" charset="0"/>
              </a:rPr>
              <a:t>We have a 20 minute session each day including a spelling focus. We include a wide range of activities and practical resources for these sessions to enable the children to learn effectively. We follow the Letters and Sounds scheme of progression through the phases of phonics teaching. </a:t>
            </a:r>
          </a:p>
          <a:p>
            <a:pPr marL="0" indent="0">
              <a:buNone/>
            </a:pPr>
            <a:endParaRPr lang="en-GB" sz="2000" dirty="0">
              <a:latin typeface="Comic Sans MS" pitchFamily="66" charset="0"/>
            </a:endParaRPr>
          </a:p>
          <a:p>
            <a:pPr marL="0" indent="0">
              <a:buNone/>
            </a:pPr>
            <a:r>
              <a:rPr lang="en-GB" sz="2000" dirty="0">
                <a:latin typeface="Comic Sans MS" pitchFamily="66" charset="0"/>
              </a:rPr>
              <a:t>In the summer term, Year 1 children nationally are screened on their phonics skills. This consists of a booklet containing a combination of real and ‘alien’ words for the children to decode. The materials for the screening are sent to us a few days in advance of the ‘week’ and the benchmark for meeting the expected standard is not given to schools until all of the marks are submitted. Your child’s outcome is reported to you in the end of year report.</a:t>
            </a:r>
          </a:p>
          <a:p>
            <a:pPr marL="0" indent="0">
              <a:buNone/>
            </a:pPr>
            <a:endParaRPr lang="en-GB" sz="2000" dirty="0">
              <a:solidFill>
                <a:srgbClr val="00B050"/>
              </a:solidFill>
              <a:latin typeface="Comic Sans MS" pitchFamily="66" charset="0"/>
            </a:endParaRPr>
          </a:p>
          <a:p>
            <a:pPr marL="0" indent="0">
              <a:buNone/>
            </a:pPr>
            <a:endParaRPr lang="en-GB" sz="2000" dirty="0">
              <a:solidFill>
                <a:srgbClr val="00B050"/>
              </a:solidFill>
              <a:latin typeface="Comic Sans MS" pitchFamily="66" charset="0"/>
            </a:endParaRPr>
          </a:p>
        </p:txBody>
      </p:sp>
    </p:spTree>
    <p:extLst>
      <p:ext uri="{BB962C8B-B14F-4D97-AF65-F5344CB8AC3E}">
        <p14:creationId xmlns:p14="http://schemas.microsoft.com/office/powerpoint/2010/main" val="2024847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548680"/>
            <a:ext cx="5937755" cy="1188720"/>
          </a:xfrm>
        </p:spPr>
        <p:txBody>
          <a:bodyPr/>
          <a:lstStyle/>
          <a:p>
            <a:r>
              <a:rPr lang="en-GB" dirty="0">
                <a:solidFill>
                  <a:srgbClr val="0070C0"/>
                </a:solidFill>
                <a:latin typeface="Comic Sans MS" pitchFamily="66" charset="0"/>
              </a:rPr>
              <a:t>Reading</a:t>
            </a:r>
          </a:p>
        </p:txBody>
      </p:sp>
      <p:sp>
        <p:nvSpPr>
          <p:cNvPr id="3" name="Content Placeholder 2"/>
          <p:cNvSpPr>
            <a:spLocks noGrp="1"/>
          </p:cNvSpPr>
          <p:nvPr>
            <p:ph idx="1"/>
          </p:nvPr>
        </p:nvSpPr>
        <p:spPr>
          <a:xfrm>
            <a:off x="395536" y="2276873"/>
            <a:ext cx="8496943" cy="3463156"/>
          </a:xfrm>
        </p:spPr>
        <p:txBody>
          <a:bodyPr>
            <a:noAutofit/>
          </a:bodyPr>
          <a:lstStyle/>
          <a:p>
            <a:r>
              <a:rPr lang="en-GB" sz="1600" dirty="0">
                <a:latin typeface="Comic Sans MS" pitchFamily="66" charset="0"/>
              </a:rPr>
              <a:t>The children have all been given reading books now, continuing initially on the phase they were at the end of last year.</a:t>
            </a:r>
          </a:p>
          <a:p>
            <a:endParaRPr lang="en-GB" sz="1600" dirty="0">
              <a:latin typeface="Comic Sans MS" pitchFamily="66" charset="0"/>
            </a:endParaRPr>
          </a:p>
          <a:p>
            <a:r>
              <a:rPr lang="en-GB" sz="1600" dirty="0">
                <a:latin typeface="Comic Sans MS" pitchFamily="66" charset="0"/>
              </a:rPr>
              <a:t>The children need to bring their book bag and reading books into school each day. We will issue 3 new books each week on a Wednesday.</a:t>
            </a:r>
          </a:p>
          <a:p>
            <a:endParaRPr lang="en-GB" sz="1600" dirty="0">
              <a:latin typeface="Comic Sans MS" pitchFamily="66" charset="0"/>
            </a:endParaRPr>
          </a:p>
          <a:p>
            <a:r>
              <a:rPr lang="en-GB" sz="1600" dirty="0">
                <a:latin typeface="Comic Sans MS" pitchFamily="66" charset="0"/>
              </a:rPr>
              <a:t>We will endeavour to hear children read as often as we can in school, and do appreciate the comments written by you in the reading record as indicators of the progress being made with reading. </a:t>
            </a:r>
          </a:p>
          <a:p>
            <a:endParaRPr lang="en-GB" sz="1600" dirty="0">
              <a:latin typeface="Comic Sans MS" pitchFamily="66" charset="0"/>
            </a:endParaRPr>
          </a:p>
          <a:p>
            <a:r>
              <a:rPr lang="en-GB" sz="1600" dirty="0">
                <a:latin typeface="Comic Sans MS" pitchFamily="66" charset="0"/>
              </a:rPr>
              <a:t>We have a ‘Read, Write and Sparkle’ session each day where the children are either reading to an adult or independently working on a carousel of reading, handwriting and spelling activities.</a:t>
            </a:r>
          </a:p>
          <a:p>
            <a:endParaRPr lang="en-GB" sz="1600" dirty="0">
              <a:latin typeface="Comic Sans MS" pitchFamily="66" charset="0"/>
            </a:endParaRPr>
          </a:p>
          <a:p>
            <a:endParaRPr lang="en-GB" sz="1400" dirty="0">
              <a:latin typeface="Comic Sans MS" pitchFamily="66" charset="0"/>
            </a:endParaRPr>
          </a:p>
        </p:txBody>
      </p:sp>
    </p:spTree>
    <p:extLst>
      <p:ext uri="{BB962C8B-B14F-4D97-AF65-F5344CB8AC3E}">
        <p14:creationId xmlns:p14="http://schemas.microsoft.com/office/powerpoint/2010/main" val="1195689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70C0"/>
                </a:solidFill>
                <a:latin typeface="Comic Sans MS" pitchFamily="66" charset="0"/>
              </a:rPr>
              <a:t>Maths</a:t>
            </a:r>
          </a:p>
        </p:txBody>
      </p:sp>
      <p:sp>
        <p:nvSpPr>
          <p:cNvPr id="3" name="Content Placeholder 2"/>
          <p:cNvSpPr>
            <a:spLocks noGrp="1"/>
          </p:cNvSpPr>
          <p:nvPr>
            <p:ph idx="1"/>
          </p:nvPr>
        </p:nvSpPr>
        <p:spPr>
          <a:xfrm>
            <a:off x="611561" y="2638045"/>
            <a:ext cx="8136904" cy="3101983"/>
          </a:xfrm>
        </p:spPr>
        <p:txBody>
          <a:bodyPr>
            <a:noAutofit/>
          </a:bodyPr>
          <a:lstStyle/>
          <a:p>
            <a:r>
              <a:rPr lang="en-GB" sz="1400" b="1" dirty="0">
                <a:solidFill>
                  <a:srgbClr val="002060"/>
                </a:solidFill>
              </a:rPr>
              <a:t>Our Maths teaching follows the National Curriculum and aims to ensure all children: </a:t>
            </a:r>
          </a:p>
          <a:p>
            <a:endParaRPr lang="en-GB" sz="1200" dirty="0"/>
          </a:p>
          <a:p>
            <a:pPr marL="1028700" lvl="1" indent="-571500">
              <a:buFont typeface="Arial" panose="020B0604020202020204" pitchFamily="34" charset="0"/>
              <a:buChar char="•"/>
            </a:pPr>
            <a:r>
              <a:rPr lang="en-GB" sz="2400" dirty="0"/>
              <a:t>Have </a:t>
            </a:r>
            <a:r>
              <a:rPr lang="en-GB" sz="2400" dirty="0">
                <a:solidFill>
                  <a:srgbClr val="FF0000"/>
                </a:solidFill>
              </a:rPr>
              <a:t>fluent</a:t>
            </a:r>
            <a:r>
              <a:rPr lang="en-GB" sz="2400" dirty="0"/>
              <a:t> recall of mental maths facts e.g. times tables, number bonds etc and use of informal and formal written methods. </a:t>
            </a:r>
          </a:p>
          <a:p>
            <a:pPr marL="1028700" lvl="1" indent="-571500">
              <a:buFont typeface="Arial" panose="020B0604020202020204" pitchFamily="34" charset="0"/>
              <a:buChar char="•"/>
            </a:pPr>
            <a:r>
              <a:rPr lang="en-GB" sz="2400" dirty="0"/>
              <a:t>Can </a:t>
            </a:r>
            <a:r>
              <a:rPr lang="en-GB" sz="2400" dirty="0">
                <a:solidFill>
                  <a:srgbClr val="FF0000"/>
                </a:solidFill>
              </a:rPr>
              <a:t>problem solve </a:t>
            </a:r>
            <a:r>
              <a:rPr lang="en-GB" sz="2400" dirty="0"/>
              <a:t>– applying these skills to real-life contexts. </a:t>
            </a:r>
          </a:p>
          <a:p>
            <a:pPr marL="1028700" lvl="1" indent="-571500">
              <a:buFont typeface="Arial" panose="020B0604020202020204" pitchFamily="34" charset="0"/>
              <a:buChar char="•"/>
            </a:pPr>
            <a:r>
              <a:rPr lang="en-GB" sz="2400" dirty="0"/>
              <a:t>Are able to </a:t>
            </a:r>
            <a:r>
              <a:rPr lang="en-GB" sz="2400" dirty="0">
                <a:solidFill>
                  <a:srgbClr val="FF0000"/>
                </a:solidFill>
              </a:rPr>
              <a:t>reason mathematically</a:t>
            </a:r>
            <a:r>
              <a:rPr lang="en-GB" sz="2400" dirty="0"/>
              <a:t> – children need to be able to explain the mathematical concepts, how they got the answer and why they are correct.</a:t>
            </a:r>
          </a:p>
          <a:p>
            <a:pPr marL="0" indent="0">
              <a:buNone/>
            </a:pPr>
            <a:endParaRPr lang="en-GB" sz="1200" dirty="0"/>
          </a:p>
          <a:p>
            <a:pPr marL="0" indent="0">
              <a:buNone/>
            </a:pPr>
            <a:endParaRPr lang="en-GB" sz="1100" dirty="0"/>
          </a:p>
        </p:txBody>
      </p:sp>
    </p:spTree>
    <p:extLst>
      <p:ext uri="{BB962C8B-B14F-4D97-AF65-F5344CB8AC3E}">
        <p14:creationId xmlns:p14="http://schemas.microsoft.com/office/powerpoint/2010/main" val="696025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3122" y="260648"/>
            <a:ext cx="5937755" cy="1188720"/>
          </a:xfrm>
        </p:spPr>
        <p:txBody>
          <a:bodyPr/>
          <a:lstStyle/>
          <a:p>
            <a:r>
              <a:rPr lang="en-GB" dirty="0">
                <a:solidFill>
                  <a:srgbClr val="0070C0"/>
                </a:solidFill>
                <a:latin typeface="Comic Sans MS" panose="030F0702030302020204" pitchFamily="66" charset="0"/>
              </a:rPr>
              <a:t>Mastery</a:t>
            </a:r>
          </a:p>
        </p:txBody>
      </p:sp>
      <p:sp>
        <p:nvSpPr>
          <p:cNvPr id="3" name="Content Placeholder 2"/>
          <p:cNvSpPr>
            <a:spLocks noGrp="1"/>
          </p:cNvSpPr>
          <p:nvPr>
            <p:ph idx="1"/>
          </p:nvPr>
        </p:nvSpPr>
        <p:spPr>
          <a:xfrm>
            <a:off x="457199" y="1700808"/>
            <a:ext cx="8229600" cy="4709120"/>
          </a:xfrm>
        </p:spPr>
        <p:txBody>
          <a:bodyPr>
            <a:normAutofit fontScale="32500" lnSpcReduction="20000"/>
          </a:bodyPr>
          <a:lstStyle/>
          <a:p>
            <a:pPr marL="0" indent="0">
              <a:buNone/>
            </a:pPr>
            <a:r>
              <a:rPr lang="en-GB" sz="6200" dirty="0">
                <a:latin typeface="Comic Sans MS" panose="030F0702030302020204" pitchFamily="66" charset="0"/>
              </a:rPr>
              <a:t>Once your child is fluent in a skill, we encourage more in depth and investigative work to allow a greater </a:t>
            </a:r>
            <a:r>
              <a:rPr lang="en-GB" sz="6200" b="1" dirty="0">
                <a:solidFill>
                  <a:srgbClr val="FF0000"/>
                </a:solidFill>
                <a:latin typeface="Comic Sans MS" panose="030F0702030302020204" pitchFamily="66" charset="0"/>
              </a:rPr>
              <a:t>mastery (a deep and secure knowledge and understanding)</a:t>
            </a:r>
            <a:r>
              <a:rPr lang="en-GB" sz="6200" dirty="0">
                <a:latin typeface="Comic Sans MS" panose="030F0702030302020204" pitchFamily="66" charset="0"/>
              </a:rPr>
              <a:t> of concepts and ideas. </a:t>
            </a:r>
          </a:p>
          <a:p>
            <a:pPr marL="0" indent="0">
              <a:buNone/>
            </a:pPr>
            <a:endParaRPr lang="en-GB" b="1" dirty="0">
              <a:solidFill>
                <a:srgbClr val="FF0000"/>
              </a:solidFill>
              <a:latin typeface="Comic Sans MS" panose="030F0702030302020204" pitchFamily="66" charset="0"/>
            </a:endParaRPr>
          </a:p>
          <a:p>
            <a:pPr marL="0" indent="0">
              <a:buNone/>
            </a:pPr>
            <a:r>
              <a:rPr lang="en-GB" sz="4400" b="1" dirty="0">
                <a:solidFill>
                  <a:schemeClr val="accent6">
                    <a:lumMod val="50000"/>
                  </a:schemeClr>
                </a:solidFill>
                <a:latin typeface="Comic Sans MS" panose="030F0702030302020204" pitchFamily="66" charset="0"/>
              </a:rPr>
              <a:t>A child shows mastery of a concept it they can</a:t>
            </a:r>
          </a:p>
          <a:p>
            <a:pPr marL="0" indent="0">
              <a:buNone/>
            </a:pPr>
            <a:r>
              <a:rPr lang="en-GB" sz="6200" dirty="0">
                <a:latin typeface="Comic Sans MS" panose="030F0702030302020204" pitchFamily="66" charset="0"/>
              </a:rPr>
              <a:t>•	describe it</a:t>
            </a:r>
          </a:p>
          <a:p>
            <a:pPr marL="0" indent="0">
              <a:buNone/>
            </a:pPr>
            <a:r>
              <a:rPr lang="en-GB" sz="6200" dirty="0">
                <a:latin typeface="Comic Sans MS" panose="030F0702030302020204" pitchFamily="66" charset="0"/>
              </a:rPr>
              <a:t>•	represent it in a variety of ways</a:t>
            </a:r>
          </a:p>
          <a:p>
            <a:pPr marL="0" indent="0">
              <a:buNone/>
            </a:pPr>
            <a:r>
              <a:rPr lang="en-GB" sz="6200" dirty="0">
                <a:latin typeface="Comic Sans MS" panose="030F0702030302020204" pitchFamily="66" charset="0"/>
              </a:rPr>
              <a:t>•	explain it to someone else</a:t>
            </a:r>
          </a:p>
          <a:p>
            <a:pPr marL="0" indent="0">
              <a:buNone/>
            </a:pPr>
            <a:r>
              <a:rPr lang="en-GB" sz="6200" dirty="0">
                <a:latin typeface="Comic Sans MS" panose="030F0702030302020204" pitchFamily="66" charset="0"/>
              </a:rPr>
              <a:t>•	make up their own examples</a:t>
            </a:r>
          </a:p>
          <a:p>
            <a:pPr marL="0" indent="0">
              <a:buNone/>
            </a:pPr>
            <a:r>
              <a:rPr lang="en-GB" sz="6200" dirty="0">
                <a:latin typeface="Comic Sans MS" panose="030F0702030302020204" pitchFamily="66" charset="0"/>
              </a:rPr>
              <a:t>•	see connections between it and other facts</a:t>
            </a:r>
          </a:p>
          <a:p>
            <a:pPr marL="0" indent="0">
              <a:buNone/>
            </a:pPr>
            <a:r>
              <a:rPr lang="en-GB" sz="6200" dirty="0">
                <a:latin typeface="Comic Sans MS" panose="030F0702030302020204" pitchFamily="66" charset="0"/>
              </a:rPr>
              <a:t>•	recognise it in new situations</a:t>
            </a:r>
          </a:p>
          <a:p>
            <a:pPr marL="0" indent="0">
              <a:buNone/>
            </a:pPr>
            <a:r>
              <a:rPr lang="en-GB" sz="6200" dirty="0">
                <a:latin typeface="Comic Sans MS" panose="030F0702030302020204" pitchFamily="66" charset="0"/>
              </a:rPr>
              <a:t>•	make use of it in a variety of ways</a:t>
            </a:r>
          </a:p>
          <a:p>
            <a:endParaRPr lang="en-GB" dirty="0"/>
          </a:p>
        </p:txBody>
      </p:sp>
    </p:spTree>
    <p:extLst>
      <p:ext uri="{BB962C8B-B14F-4D97-AF65-F5344CB8AC3E}">
        <p14:creationId xmlns:p14="http://schemas.microsoft.com/office/powerpoint/2010/main" val="260384319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TM10001115[[fn=Parcel]]</Template>
  <TotalTime>3504</TotalTime>
  <Words>782</Words>
  <Application>Microsoft Office PowerPoint</Application>
  <PresentationFormat>On-screen Show (4:3)</PresentationFormat>
  <Paragraphs>111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Parcel</vt:lpstr>
      <vt:lpstr>Welcome to Sunshine Class!</vt:lpstr>
      <vt:lpstr>Start of the day</vt:lpstr>
      <vt:lpstr>English</vt:lpstr>
      <vt:lpstr>English Themes</vt:lpstr>
      <vt:lpstr>Spelling, Punctuation and Grammar</vt:lpstr>
      <vt:lpstr>Phonics</vt:lpstr>
      <vt:lpstr>Reading</vt:lpstr>
      <vt:lpstr>Maths</vt:lpstr>
      <vt:lpstr>Mastery</vt:lpstr>
      <vt:lpstr>Topics for the Year</vt:lpstr>
      <vt:lpstr>PE</vt:lpstr>
      <vt:lpstr>Forest School</vt:lpstr>
      <vt:lpstr>Homework</vt:lpstr>
      <vt:lpstr>WEBSITE AND CLASS EMAILS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Sunshine Class!</dc:title>
  <dc:creator>K Grafham</dc:creator>
  <cp:lastModifiedBy>Lousie Hawes</cp:lastModifiedBy>
  <cp:revision>82</cp:revision>
  <cp:lastPrinted>2016-09-21T12:44:40Z</cp:lastPrinted>
  <dcterms:created xsi:type="dcterms:W3CDTF">2013-09-18T15:21:33Z</dcterms:created>
  <dcterms:modified xsi:type="dcterms:W3CDTF">2022-09-26T13:24:16Z</dcterms:modified>
</cp:coreProperties>
</file>